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62" r:id="rId3"/>
  </p:sldMasterIdLst>
  <p:notesMasterIdLst>
    <p:notesMasterId r:id="rId14"/>
  </p:notesMasterIdLst>
  <p:handoutMasterIdLst>
    <p:handoutMasterId r:id="rId15"/>
  </p:handoutMasterIdLst>
  <p:sldIdLst>
    <p:sldId id="426" r:id="rId4"/>
    <p:sldId id="459" r:id="rId5"/>
    <p:sldId id="460" r:id="rId6"/>
    <p:sldId id="466" r:id="rId7"/>
    <p:sldId id="461" r:id="rId8"/>
    <p:sldId id="467" r:id="rId9"/>
    <p:sldId id="464" r:id="rId10"/>
    <p:sldId id="468" r:id="rId11"/>
    <p:sldId id="465" r:id="rId12"/>
    <p:sldId id="428" r:id="rId1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n" initials="S" lastIdx="1" clrIdx="0"/>
  <p:cmAuthor id="1" name="Sandra Black" initials="SB" lastIdx="1" clrIdx="1"/>
  <p:cmAuthor id="2" name="PattyK" initials="P" lastIdx="5" clrIdx="2"/>
  <p:cmAuthor id="3" name="Patricia Konarski" initials="PK" lastIdx="16"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53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765" autoAdjust="0"/>
    <p:restoredTop sz="65934" autoAdjust="0"/>
  </p:normalViewPr>
  <p:slideViewPr>
    <p:cSldViewPr snapToGrid="0" snapToObjects="1">
      <p:cViewPr>
        <p:scale>
          <a:sx n="56" d="100"/>
          <a:sy n="56" d="100"/>
        </p:scale>
        <p:origin x="1992" y="7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09"/>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E246FCB-EA2C-4B46-B155-AF42FABCE7FD}" type="datetimeFigureOut">
              <a:rPr lang="en-US" smtClean="0"/>
              <a:t>8/15/18</a:t>
            </a:fld>
            <a:endParaRPr lang="en-US" dirty="0"/>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55887847-FEFF-244A-8A5D-EB9D5780270A}" type="slidenum">
              <a:rPr lang="en-US" smtClean="0"/>
              <a:t>‹#›</a:t>
            </a:fld>
            <a:endParaRPr lang="en-US" dirty="0"/>
          </a:p>
        </p:txBody>
      </p:sp>
    </p:spTree>
    <p:extLst>
      <p:ext uri="{BB962C8B-B14F-4D97-AF65-F5344CB8AC3E}">
        <p14:creationId xmlns:p14="http://schemas.microsoft.com/office/powerpoint/2010/main" val="12380143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5" tIns="47113" rIns="94225" bIns="47113" rtlCol="0"/>
          <a:lstStyle>
            <a:lvl1pPr algn="r">
              <a:defRPr sz="1300"/>
            </a:lvl1pPr>
          </a:lstStyle>
          <a:p>
            <a:fld id="{9730BE5B-1E01-430E-AE7B-A58FAE57CB43}" type="datetimeFigureOut">
              <a:rPr lang="en-US" smtClean="0"/>
              <a:t>8/15/18</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5" tIns="47113" rIns="94225" bIns="47113" rtlCol="0" anchor="b"/>
          <a:lstStyle>
            <a:lvl1pPr algn="r">
              <a:defRPr sz="1300"/>
            </a:lvl1pPr>
          </a:lstStyle>
          <a:p>
            <a:fld id="{546316F2-DC7C-45CB-9708-F1D53FDAE9AE}" type="slidenum">
              <a:rPr lang="en-US" smtClean="0"/>
              <a:t>‹#›</a:t>
            </a:fld>
            <a:endParaRPr lang="en-US" dirty="0"/>
          </a:p>
        </p:txBody>
      </p:sp>
    </p:spTree>
    <p:extLst>
      <p:ext uri="{BB962C8B-B14F-4D97-AF65-F5344CB8AC3E}">
        <p14:creationId xmlns:p14="http://schemas.microsoft.com/office/powerpoint/2010/main" val="8200191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eachmindmatters.org/change-agents/resources-for-workplace-suicide-preventio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eachmindmatters.org/change-agents/resources-for-workplace-suicide-preven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lstStyle/>
          <a:p>
            <a:pPr marL="171450" indent="-171450">
              <a:buFont typeface="Arial" charset="0"/>
              <a:buChar char="•"/>
            </a:pPr>
            <a:r>
              <a:rPr lang="en-US" sz="1200" i="1" kern="1200" dirty="0">
                <a:solidFill>
                  <a:schemeClr val="tx1"/>
                </a:solidFill>
                <a:effectLst/>
                <a:latin typeface="+mn-lt"/>
                <a:ea typeface="+mn-ea"/>
                <a:cs typeface="+mn-cs"/>
              </a:rPr>
              <a:t>Insert presenter contact information in text box prior to presentation.</a:t>
            </a:r>
            <a:endParaRPr lang="en-US" sz="1200" kern="1200" dirty="0">
              <a:solidFill>
                <a:schemeClr val="tx1"/>
              </a:solidFill>
              <a:effectLst/>
              <a:latin typeface="+mn-lt"/>
              <a:ea typeface="+mn-ea"/>
              <a:cs typeface="+mn-cs"/>
            </a:endParaRPr>
          </a:p>
          <a:p>
            <a:pPr marL="171450" indent="-171450">
              <a:buFont typeface="Arial" charset="0"/>
              <a:buChar char="•"/>
            </a:pPr>
            <a:r>
              <a:rPr lang="en-US" sz="1200" i="1" kern="1200" dirty="0">
                <a:solidFill>
                  <a:schemeClr val="tx1"/>
                </a:solidFill>
                <a:effectLst/>
                <a:latin typeface="+mn-lt"/>
                <a:ea typeface="+mn-ea"/>
                <a:cs typeface="+mn-cs"/>
              </a:rPr>
              <a:t>Introduce yourself; </a:t>
            </a:r>
          </a:p>
          <a:p>
            <a:pPr marL="171450" indent="-171450">
              <a:buFont typeface="Arial" charset="0"/>
              <a:buChar char="•"/>
            </a:pPr>
            <a:r>
              <a:rPr lang="en-US" sz="1200" kern="1200" dirty="0" smtClean="0">
                <a:solidFill>
                  <a:schemeClr val="tx1"/>
                </a:solidFill>
                <a:effectLst/>
                <a:latin typeface="+mn-lt"/>
                <a:ea typeface="+mn-ea"/>
                <a:cs typeface="+mn-cs"/>
              </a:rPr>
              <a:t>The ‘Know the Signs” Social Marketing Campaign for Suicide Prevention is part of statewide efforts to prevent suicide, reduce stigma and discrimination related to mental illness, and to promote the mental health and wellness of all people in California. </a:t>
            </a:r>
          </a:p>
          <a:p>
            <a:pPr marL="171450" indent="-171450">
              <a:buFont typeface="Arial" charset="0"/>
              <a:buChar char="•"/>
            </a:pPr>
            <a:r>
              <a:rPr lang="en-US" sz="1200" kern="1200" dirty="0" smtClean="0">
                <a:solidFill>
                  <a:schemeClr val="tx1"/>
                </a:solidFill>
                <a:effectLst/>
                <a:latin typeface="+mn-lt"/>
                <a:ea typeface="+mn-ea"/>
                <a:cs typeface="+mn-cs"/>
              </a:rPr>
              <a:t>These initiatives are funded by counties through the Mental Health Services Act (Prop 63) and administered by the California Mental Health Services Authority (</a:t>
            </a:r>
            <a:r>
              <a:rPr lang="en-US" sz="1200" kern="1200" dirty="0" err="1" smtClean="0">
                <a:solidFill>
                  <a:schemeClr val="tx1"/>
                </a:solidFill>
                <a:effectLst/>
                <a:latin typeface="+mn-lt"/>
                <a:ea typeface="+mn-ea"/>
                <a:cs typeface="+mn-cs"/>
              </a:rPr>
              <a:t>CalMHSA</a:t>
            </a:r>
            <a:r>
              <a:rPr lang="en-US" sz="1200" kern="1200" dirty="0" smtClean="0">
                <a:solidFill>
                  <a:schemeClr val="tx1"/>
                </a:solidFill>
                <a:effectLst/>
                <a:latin typeface="+mn-lt"/>
                <a:ea typeface="+mn-ea"/>
                <a:cs typeface="+mn-cs"/>
              </a:rPr>
              <a:t>), an organization of county governments working to improve mental health outcomes for individuals, families, and communities. </a:t>
            </a:r>
          </a:p>
          <a:p>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1</a:t>
            </a:fld>
            <a:endParaRPr lang="en-US" dirty="0"/>
          </a:p>
        </p:txBody>
      </p:sp>
    </p:spTree>
    <p:extLst>
      <p:ext uri="{BB962C8B-B14F-4D97-AF65-F5344CB8AC3E}">
        <p14:creationId xmlns:p14="http://schemas.microsoft.com/office/powerpoint/2010/main" val="67384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baseline="0" dirty="0"/>
          </a:p>
          <a:p>
            <a:r>
              <a:rPr lang="en-US" dirty="0"/>
              <a:t>Time for taking questions and comments.</a:t>
            </a:r>
          </a:p>
        </p:txBody>
      </p:sp>
      <p:sp>
        <p:nvSpPr>
          <p:cNvPr id="4" name="Slide Number Placeholder 3"/>
          <p:cNvSpPr>
            <a:spLocks noGrp="1"/>
          </p:cNvSpPr>
          <p:nvPr>
            <p:ph type="sldNum" sz="quarter" idx="10"/>
          </p:nvPr>
        </p:nvSpPr>
        <p:spPr/>
        <p:txBody>
          <a:bodyPr/>
          <a:lstStyle/>
          <a:p>
            <a:pPr>
              <a:defRPr/>
            </a:pPr>
            <a:fld id="{21FE3293-A54E-4048-A90D-E13BB8DC46E1}"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19298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For</a:t>
            </a:r>
            <a:r>
              <a:rPr lang="en-US" baseline="0" dirty="0" smtClean="0"/>
              <a:t> a long time suicide rates increased with age, with older adults having the highest rates.</a:t>
            </a:r>
          </a:p>
          <a:p>
            <a:pPr marL="171450" indent="-171450">
              <a:buFont typeface="Arial" charset="0"/>
              <a:buChar char="•"/>
            </a:pPr>
            <a:r>
              <a:rPr lang="en-US" baseline="0" dirty="0" smtClean="0"/>
              <a:t>In the last 10 years the rate of suicide among working age adults has been increasing rapidly, more than any other group.</a:t>
            </a:r>
          </a:p>
          <a:p>
            <a:pPr marL="171450" indent="-171450">
              <a:buFont typeface="Arial" charset="0"/>
              <a:buChar char="•"/>
            </a:pPr>
            <a:r>
              <a:rPr lang="en-US" baseline="0" dirty="0" smtClean="0"/>
              <a:t>Adults in this age group don</a:t>
            </a:r>
            <a:r>
              <a:rPr lang="mr-IN" baseline="0" dirty="0" smtClean="0"/>
              <a:t>’</a:t>
            </a:r>
            <a:r>
              <a:rPr lang="en-US" baseline="0" dirty="0" smtClean="0"/>
              <a:t>t gather in schools or other settings where they are a captive audience </a:t>
            </a:r>
            <a:r>
              <a:rPr lang="mr-IN" baseline="0" dirty="0" smtClean="0"/>
              <a:t>–</a:t>
            </a:r>
            <a:r>
              <a:rPr lang="en-US" baseline="0" dirty="0" smtClean="0"/>
              <a:t> but most do go to work, whether at a large company or a small mom and pop.</a:t>
            </a:r>
          </a:p>
          <a:p>
            <a:pPr marL="171450" indent="-171450">
              <a:buFont typeface="Arial" charset="0"/>
              <a:buChar char="•"/>
            </a:pPr>
            <a:r>
              <a:rPr lang="en-US" baseline="0" dirty="0" smtClean="0"/>
              <a:t>Many are balancing significant family and financial obligations with the many hours each day spent at work, or commuting to and from work.</a:t>
            </a:r>
          </a:p>
          <a:p>
            <a:pPr marL="171450" indent="-171450">
              <a:buFont typeface="Arial" charset="0"/>
              <a:buChar char="•"/>
            </a:pPr>
            <a:r>
              <a:rPr lang="en-US" baseline="0" dirty="0" smtClean="0"/>
              <a:t>Employees are usually the largest investment in any business, and a healthy workforce is a productive one. </a:t>
            </a:r>
          </a:p>
          <a:p>
            <a:endParaRPr lang="en-US" dirty="0"/>
          </a:p>
        </p:txBody>
      </p:sp>
      <p:sp>
        <p:nvSpPr>
          <p:cNvPr id="4" name="Slide Number Placeholder 3"/>
          <p:cNvSpPr>
            <a:spLocks noGrp="1"/>
          </p:cNvSpPr>
          <p:nvPr>
            <p:ph type="sldNum" sz="quarter" idx="10"/>
          </p:nvPr>
        </p:nvSpPr>
        <p:spPr/>
        <p:txBody>
          <a:bodyPr/>
          <a:lstStyle/>
          <a:p>
            <a:fld id="{EEBCAB54-7909-4B70-9BEC-38DC55547FCA}" type="slidenum">
              <a:rPr lang="en-US" smtClean="0"/>
              <a:t>2</a:t>
            </a:fld>
            <a:endParaRPr lang="en-US"/>
          </a:p>
        </p:txBody>
      </p:sp>
    </p:spTree>
    <p:extLst>
      <p:ext uri="{BB962C8B-B14F-4D97-AF65-F5344CB8AC3E}">
        <p14:creationId xmlns:p14="http://schemas.microsoft.com/office/powerpoint/2010/main" val="131301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Suicide prevention </a:t>
            </a:r>
            <a:r>
              <a:rPr lang="en-US" baseline="0" dirty="0" smtClean="0"/>
              <a:t>is </a:t>
            </a:r>
            <a:r>
              <a:rPr lang="en-US" baseline="0" dirty="0"/>
              <a:t>also good business: </a:t>
            </a:r>
            <a:r>
              <a:rPr lang="en-US" dirty="0"/>
              <a:t>As managers and leaders,</a:t>
            </a:r>
            <a:r>
              <a:rPr lang="en-US" baseline="0" dirty="0"/>
              <a:t> we want to do the right thing for our business and also for our employees</a:t>
            </a:r>
          </a:p>
          <a:p>
            <a:pPr marL="171450" indent="-171450">
              <a:buFont typeface="Arial" charset="0"/>
              <a:buChar cha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Employees are </a:t>
            </a:r>
            <a:r>
              <a:rPr lang="en-US" baseline="0" dirty="0"/>
              <a:t>the largest and most important investment in any </a:t>
            </a:r>
            <a:r>
              <a:rPr lang="en-US" baseline="0" dirty="0" smtClean="0"/>
              <a:t>business. </a:t>
            </a:r>
            <a:endParaRPr lang="en-US" baseline="0" dirty="0"/>
          </a:p>
          <a:p>
            <a:pPr marL="171450" indent="-171450">
              <a:buFont typeface="Arial" charset="0"/>
              <a:buChar char="•"/>
            </a:pPr>
            <a:endParaRPr lang="en-US" baseline="0" dirty="0"/>
          </a:p>
          <a:p>
            <a:pPr marL="171450" indent="-171450">
              <a:buFont typeface="Arial" charset="0"/>
              <a:buChar char="•"/>
            </a:pPr>
            <a:r>
              <a:rPr lang="en-US" dirty="0"/>
              <a:t>The</a:t>
            </a:r>
            <a:r>
              <a:rPr lang="en-US" baseline="0" dirty="0"/>
              <a:t> workplace can foster </a:t>
            </a:r>
            <a:r>
              <a:rPr lang="en-US" baseline="0" dirty="0" smtClean="0"/>
              <a:t>several protective factors against suicide, including a sense of a </a:t>
            </a:r>
            <a:r>
              <a:rPr lang="en-US" baseline="0" dirty="0"/>
              <a:t>sense of satisfaction and </a:t>
            </a:r>
            <a:r>
              <a:rPr lang="en-US" baseline="0" dirty="0" smtClean="0"/>
              <a:t>purpose as well as </a:t>
            </a:r>
            <a:r>
              <a:rPr lang="en-US" dirty="0" smtClean="0"/>
              <a:t>a </a:t>
            </a:r>
            <a:r>
              <a:rPr lang="en-US" dirty="0"/>
              <a:t>sense</a:t>
            </a:r>
            <a:r>
              <a:rPr lang="en-US" baseline="0" dirty="0"/>
              <a:t> of belonging and community for employees </a:t>
            </a:r>
            <a:r>
              <a:rPr lang="en-US" baseline="0" dirty="0" smtClean="0"/>
              <a:t>that feel </a:t>
            </a:r>
            <a:r>
              <a:rPr lang="en-US" baseline="0" dirty="0"/>
              <a:t>supported and part of a team</a:t>
            </a:r>
          </a:p>
          <a:p>
            <a:pPr marL="171450" indent="-171450">
              <a:buFont typeface="Arial" charset="0"/>
              <a:buChar char="•"/>
            </a:pPr>
            <a:endParaRPr lang="en-US" baseline="0" dirty="0" smtClean="0"/>
          </a:p>
          <a:p>
            <a:pPr marL="171450" indent="-171450">
              <a:buFont typeface="Arial" charset="0"/>
              <a:buChar char="•"/>
            </a:pPr>
            <a:r>
              <a:rPr lang="en-US" baseline="0" dirty="0" smtClean="0"/>
              <a:t>Studies </a:t>
            </a:r>
            <a:r>
              <a:rPr lang="en-US" baseline="0" dirty="0"/>
              <a:t>have shown that for working adults, there is a relationship between job satisfaction and how an employee perceives their work, and depression and suicidal behavior</a:t>
            </a:r>
          </a:p>
          <a:p>
            <a:pPr marL="171450" indent="-171450">
              <a:buFont typeface="Arial" charset="0"/>
              <a:buChar char="•"/>
            </a:pPr>
            <a:endParaRPr lang="en-US" baseline="0" dirty="0" smtClean="0"/>
          </a:p>
          <a:p>
            <a:pPr marL="171450" indent="-171450">
              <a:buFont typeface="Arial" charset="0"/>
              <a:buChar char="•"/>
            </a:pPr>
            <a:r>
              <a:rPr lang="en-US" baseline="0" dirty="0" smtClean="0"/>
              <a:t>The affects of a suicide on employees can be emotionally devastating, and costly.</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3</a:t>
            </a:fld>
            <a:endParaRPr lang="en-US" dirty="0"/>
          </a:p>
        </p:txBody>
      </p:sp>
    </p:spTree>
    <p:extLst>
      <p:ext uri="{BB962C8B-B14F-4D97-AF65-F5344CB8AC3E}">
        <p14:creationId xmlns:p14="http://schemas.microsoft.com/office/powerpoint/2010/main" val="89145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0" i="0" u="none" strike="noStrike" kern="1200" dirty="0" smtClean="0">
                <a:solidFill>
                  <a:schemeClr val="tx1"/>
                </a:solidFill>
                <a:effectLst/>
                <a:latin typeface="+mn-lt"/>
                <a:ea typeface="+mn-ea"/>
                <a:cs typeface="+mn-cs"/>
              </a:rPr>
              <a:t>Suicide also has economic costs,</a:t>
            </a:r>
            <a:r>
              <a:rPr lang="en-US" sz="1200" b="0" i="0" u="none" strike="noStrike" kern="1200" baseline="0" dirty="0" smtClean="0">
                <a:solidFill>
                  <a:schemeClr val="tx1"/>
                </a:solidFill>
                <a:effectLst/>
                <a:latin typeface="+mn-lt"/>
                <a:ea typeface="+mn-ea"/>
                <a:cs typeface="+mn-cs"/>
              </a:rPr>
              <a:t> including </a:t>
            </a:r>
            <a:r>
              <a:rPr lang="en-US" sz="1200" b="0" i="0" u="none" strike="noStrike" kern="1200" dirty="0" smtClean="0">
                <a:solidFill>
                  <a:schemeClr val="tx1"/>
                </a:solidFill>
                <a:effectLst/>
                <a:latin typeface="+mn-lt"/>
                <a:ea typeface="+mn-ea"/>
                <a:cs typeface="+mn-cs"/>
              </a:rPr>
              <a:t>medical costs for individuals and families, lost income for families, and lost productivity for employers.</a:t>
            </a:r>
          </a:p>
          <a:p>
            <a:pPr marL="171450" indent="-171450">
              <a:buFont typeface="Arial" charset="0"/>
              <a:buChar char="•"/>
            </a:pPr>
            <a:r>
              <a:rPr lang="en-US" sz="1200" b="0" i="0" u="none" strike="noStrike" kern="1200" dirty="0" smtClean="0">
                <a:solidFill>
                  <a:schemeClr val="tx1"/>
                </a:solidFill>
                <a:effectLst/>
                <a:latin typeface="+mn-lt"/>
                <a:ea typeface="+mn-ea"/>
                <a:cs typeface="+mn-cs"/>
              </a:rPr>
              <a:t>The costs of suicidal behaviors—and the savings that can result from preventing these behaviors—can help convince business leaders that suicide prevention is an investment that will save dollars as well as lives. </a:t>
            </a:r>
          </a:p>
          <a:p>
            <a:pPr marL="171450" indent="-171450">
              <a:buFont typeface="Arial" charset="0"/>
              <a:buChar char="•"/>
            </a:pPr>
            <a:r>
              <a:rPr lang="en-US" sz="1200" b="0" i="0" u="none" strike="noStrike" kern="1200" dirty="0" smtClean="0">
                <a:solidFill>
                  <a:schemeClr val="tx1"/>
                </a:solidFill>
                <a:effectLst/>
                <a:latin typeface="+mn-lt"/>
                <a:ea typeface="+mn-ea"/>
                <a:cs typeface="+mn-cs"/>
              </a:rPr>
              <a:t>For example, a recent study  revealed the following:</a:t>
            </a:r>
          </a:p>
          <a:p>
            <a:pPr marL="628650" lvl="1" indent="-171450">
              <a:buFont typeface="Arial" charset="0"/>
              <a:buChar char="•"/>
            </a:pPr>
            <a:r>
              <a:rPr lang="en-US" sz="1200" b="0" i="0" u="none" strike="noStrike" kern="1200" dirty="0" smtClean="0">
                <a:solidFill>
                  <a:schemeClr val="tx1"/>
                </a:solidFill>
                <a:effectLst/>
                <a:latin typeface="+mn-lt"/>
                <a:ea typeface="+mn-ea"/>
                <a:cs typeface="+mn-cs"/>
              </a:rPr>
              <a:t>The average cost of one suicide was $1,329,553.</a:t>
            </a:r>
          </a:p>
          <a:p>
            <a:pPr marL="628650" lvl="1" indent="-171450">
              <a:buFont typeface="Arial" charset="0"/>
              <a:buChar char="•"/>
            </a:pPr>
            <a:r>
              <a:rPr lang="en-US" sz="1200" b="0" i="0" u="none" strike="noStrike" kern="1200" dirty="0" smtClean="0">
                <a:solidFill>
                  <a:schemeClr val="tx1"/>
                </a:solidFill>
                <a:effectLst/>
                <a:latin typeface="+mn-lt"/>
                <a:ea typeface="+mn-ea"/>
                <a:cs typeface="+mn-cs"/>
              </a:rPr>
              <a:t>More than 97 percent of this cost was due to lost productivity. The remaining 3 percent were costs associated with medical treatment.</a:t>
            </a:r>
          </a:p>
          <a:p>
            <a:pPr marL="628650" lvl="1" indent="-171450">
              <a:buFont typeface="Arial" charset="0"/>
              <a:buChar char="•"/>
            </a:pPr>
            <a:r>
              <a:rPr lang="en-US" sz="1200" b="0" i="0" u="none" strike="noStrike" kern="1200" dirty="0" smtClean="0">
                <a:solidFill>
                  <a:schemeClr val="tx1"/>
                </a:solidFill>
                <a:effectLst/>
                <a:latin typeface="+mn-lt"/>
                <a:ea typeface="+mn-ea"/>
                <a:cs typeface="+mn-cs"/>
              </a:rPr>
              <a:t>The total cost of suicides and suicide attempts,  was $93.5 billion. This estimate accounts for the total known number of suicide deaths and attempts as well as accounting for</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likely under-reporting</a:t>
            </a:r>
            <a:r>
              <a:rPr lang="en-US" sz="1200" b="0" i="0" u="none" strike="noStrike" kern="1200" baseline="0" dirty="0" smtClean="0">
                <a:solidFill>
                  <a:schemeClr val="tx1"/>
                </a:solidFill>
                <a:effectLst/>
                <a:latin typeface="+mn-lt"/>
                <a:ea typeface="+mn-ea"/>
                <a:cs typeface="+mn-cs"/>
              </a:rPr>
              <a:t> of suicidal behavior based on previous studies</a:t>
            </a:r>
            <a:endParaRPr lang="en-US" sz="1200" b="0" i="0" u="none" strike="noStrike" kern="1200" dirty="0" smtClean="0">
              <a:solidFill>
                <a:schemeClr val="tx1"/>
              </a:solidFill>
              <a:effectLst/>
              <a:latin typeface="+mn-lt"/>
              <a:ea typeface="+mn-ea"/>
              <a:cs typeface="+mn-cs"/>
            </a:endParaRPr>
          </a:p>
          <a:p>
            <a:pPr marL="171450" indent="-171450">
              <a:buFont typeface="Arial" charset="0"/>
              <a:buChar char="•"/>
            </a:pPr>
            <a:r>
              <a:rPr lang="en-US" sz="1200" b="0" i="0" u="none" strike="noStrike" kern="1200" dirty="0" smtClean="0">
                <a:solidFill>
                  <a:schemeClr val="tx1"/>
                </a:solidFill>
                <a:effectLst/>
                <a:latin typeface="+mn-lt"/>
                <a:ea typeface="+mn-ea"/>
                <a:cs typeface="+mn-cs"/>
              </a:rPr>
              <a:t>Every $1.00 spent on prevention and early intervention saved $2.50 in the cost of suicides.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316F2-DC7C-45CB-9708-F1D53FDAE9AE}" type="slidenum">
              <a:rPr lang="en-US" smtClean="0"/>
              <a:t>4</a:t>
            </a:fld>
            <a:endParaRPr lang="en-US" dirty="0"/>
          </a:p>
        </p:txBody>
      </p:sp>
    </p:spTree>
    <p:extLst>
      <p:ext uri="{BB962C8B-B14F-4D97-AF65-F5344CB8AC3E}">
        <p14:creationId xmlns:p14="http://schemas.microsoft.com/office/powerpoint/2010/main" val="2110560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good news is that</a:t>
            </a:r>
            <a:r>
              <a:rPr lang="en-US" baseline="0" dirty="0" smtClean="0"/>
              <a:t> there are</a:t>
            </a:r>
            <a:r>
              <a:rPr lang="en-US" dirty="0" smtClean="0"/>
              <a:t> evidence-based</a:t>
            </a:r>
            <a:r>
              <a:rPr lang="en-US" baseline="0" dirty="0" smtClean="0"/>
              <a:t> and effective strategies for workplace suicide prevention</a:t>
            </a:r>
          </a:p>
          <a:p>
            <a:pPr marL="171450" indent="-171450">
              <a:buFont typeface="Arial" charset="0"/>
              <a:buChar char="•"/>
            </a:pPr>
            <a:r>
              <a:rPr lang="en-US" dirty="0" smtClean="0"/>
              <a:t>The </a:t>
            </a:r>
            <a:r>
              <a:rPr lang="en-US" dirty="0" smtClean="0"/>
              <a:t>Comprehensive </a:t>
            </a:r>
            <a:r>
              <a:rPr lang="en-US" dirty="0"/>
              <a:t>Blueprint for Workplace Suicide Prevention </a:t>
            </a:r>
            <a:r>
              <a:rPr lang="en-US" baseline="0" dirty="0"/>
              <a:t>is part of a national public-private partnership, the Action Alliance for Suicide Prevention with Working Minds, the Suicide Prevention Resource Center, and the Jed Foundation. </a:t>
            </a:r>
          </a:p>
          <a:p>
            <a:pPr marL="171450" indent="-171450">
              <a:buFont typeface="Arial" charset="0"/>
              <a:buChar char="•"/>
            </a:pPr>
            <a:r>
              <a:rPr lang="en-US" baseline="0" dirty="0"/>
              <a:t>The Blueprint was adapted from the Air Force Suicide Prevention Program, a comprehensive program that demonstrated reductions in suicide, as well as other negative outcomes such as interpersonal violence and substance abuse</a:t>
            </a:r>
            <a:r>
              <a:rPr lang="en-US" baseline="0" dirty="0" smtClean="0"/>
              <a:t>.</a:t>
            </a:r>
            <a:endParaRPr lang="en-US" baseline="0" dirty="0"/>
          </a:p>
          <a:p>
            <a:pPr marL="171450" indent="-171450">
              <a:buFont typeface="Arial" charset="0"/>
              <a:buChar char="•"/>
            </a:pPr>
            <a:r>
              <a:rPr lang="en-US" baseline="0" dirty="0"/>
              <a:t>It outlines 8 areas of action that workplaces can take to promote suicide prevention. They include actions that can prevent problems from occurring as well as ways to promote healing and support after a crisis</a:t>
            </a:r>
            <a:r>
              <a:rPr lang="en-US" baseline="0" dirty="0" smtClean="0"/>
              <a:t>.</a:t>
            </a:r>
          </a:p>
          <a:p>
            <a:pPr marL="171450" indent="-171450">
              <a:buFont typeface="Arial" charset="0"/>
              <a:buChar char="•"/>
            </a:pPr>
            <a:r>
              <a:rPr lang="en-US" baseline="0" dirty="0" smtClean="0"/>
              <a:t>Where will our agency/your agency start? </a:t>
            </a:r>
            <a:endParaRPr lang="en-US" dirty="0"/>
          </a:p>
          <a:p>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5</a:t>
            </a:fld>
            <a:endParaRPr lang="en-US" dirty="0"/>
          </a:p>
        </p:txBody>
      </p:sp>
    </p:spTree>
    <p:extLst>
      <p:ext uri="{BB962C8B-B14F-4D97-AF65-F5344CB8AC3E}">
        <p14:creationId xmlns:p14="http://schemas.microsoft.com/office/powerpoint/2010/main" val="78915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What does a safe</a:t>
            </a:r>
            <a:r>
              <a:rPr lang="en-US" baseline="0" dirty="0" smtClean="0"/>
              <a:t> and supportive workplace look like?</a:t>
            </a:r>
          </a:p>
          <a:p>
            <a:pPr marL="171450" indent="-171450">
              <a:buFont typeface="Arial" charset="0"/>
              <a:buChar char="•"/>
            </a:pPr>
            <a:r>
              <a:rPr lang="en-US" dirty="0" smtClean="0"/>
              <a:t>These strategies </a:t>
            </a:r>
            <a:r>
              <a:rPr lang="en-US" baseline="0" dirty="0" smtClean="0"/>
              <a:t>will </a:t>
            </a:r>
            <a:r>
              <a:rPr lang="en-US" baseline="0" dirty="0" smtClean="0"/>
              <a:t>require planning and buy-in from leadership down to individual staff.</a:t>
            </a:r>
          </a:p>
          <a:p>
            <a:pPr marL="171450" indent="-171450">
              <a:buFont typeface="Arial" charset="0"/>
              <a:buChar char="•"/>
            </a:pPr>
            <a:r>
              <a:rPr lang="en-US" baseline="0" dirty="0" smtClean="0"/>
              <a:t>The </a:t>
            </a:r>
            <a:r>
              <a:rPr lang="en-US" baseline="0" dirty="0" smtClean="0"/>
              <a:t>investment will pay off in the long run by promoting a workplace that cares about the wellness of staff and encourages employees to reach out when they are concerned about others, or for themselves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546316F2-DC7C-45CB-9708-F1D53FDAE9AE}" type="slidenum">
              <a:rPr lang="en-US" smtClean="0"/>
              <a:t>6</a:t>
            </a:fld>
            <a:endParaRPr lang="en-US" dirty="0"/>
          </a:p>
        </p:txBody>
      </p:sp>
    </p:spTree>
    <p:extLst>
      <p:ext uri="{BB962C8B-B14F-4D97-AF65-F5344CB8AC3E}">
        <p14:creationId xmlns:p14="http://schemas.microsoft.com/office/powerpoint/2010/main" val="26900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More good news: we/you are not alone in this</a:t>
            </a:r>
            <a:r>
              <a:rPr lang="en-US" baseline="0" dirty="0" smtClean="0"/>
              <a:t> work, and there are many resources to support it.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Know </a:t>
            </a:r>
            <a:r>
              <a:rPr lang="en-US" dirty="0" smtClean="0"/>
              <a:t>the Signs and other Each Mind Matters materials are available in a variety of languages and cultural</a:t>
            </a:r>
            <a:r>
              <a:rPr lang="en-US" baseline="0" dirty="0" smtClean="0"/>
              <a:t> perspectives</a:t>
            </a:r>
            <a:r>
              <a:rPr lang="en-US" dirty="0" smtClean="0"/>
              <a:t>, for free download from </a:t>
            </a:r>
            <a:r>
              <a:rPr lang="en-US" baseline="0" dirty="0" smtClean="0"/>
              <a:t>the Resource Center at </a:t>
            </a:r>
            <a:r>
              <a:rPr lang="en-US" baseline="0" dirty="0" err="1" smtClean="0"/>
              <a:t>EachMindMatters.org</a:t>
            </a:r>
            <a:r>
              <a:rPr lang="en-US" baseline="0" dirty="0" smtClean="0"/>
              <a: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p>
          <a:p>
            <a:endParaRPr lang="en-US" dirty="0"/>
          </a:p>
        </p:txBody>
      </p:sp>
      <p:sp>
        <p:nvSpPr>
          <p:cNvPr id="4" name="Slide Number Placeholder 3"/>
          <p:cNvSpPr>
            <a:spLocks noGrp="1"/>
          </p:cNvSpPr>
          <p:nvPr>
            <p:ph type="sldNum" sz="quarter" idx="10"/>
          </p:nvPr>
        </p:nvSpPr>
        <p:spPr/>
        <p:txBody>
          <a:bodyPr/>
          <a:lstStyle/>
          <a:p>
            <a:fld id="{4446471A-CCD9-4E8D-8FD0-581B0D5DAF04}" type="slidenum">
              <a:rPr lang="en-US" smtClean="0"/>
              <a:t>7</a:t>
            </a:fld>
            <a:endParaRPr lang="en-US"/>
          </a:p>
        </p:txBody>
      </p:sp>
    </p:spTree>
    <p:extLst>
      <p:ext uri="{BB962C8B-B14F-4D97-AF65-F5344CB8AC3E}">
        <p14:creationId xmlns:p14="http://schemas.microsoft.com/office/powerpoint/2010/main" val="1695735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Each Mind Matters (EMM) collection on Resources for Workplace Suicide Prevention</a:t>
            </a:r>
          </a:p>
          <a:p>
            <a:r>
              <a:rPr lang="en-US" sz="1200" u="sng" kern="1200" dirty="0" smtClean="0">
                <a:solidFill>
                  <a:schemeClr val="tx1"/>
                </a:solidFill>
                <a:effectLst/>
                <a:latin typeface="+mn-lt"/>
                <a:ea typeface="+mn-ea"/>
                <a:cs typeface="+mn-cs"/>
                <a:hlinkClick r:id="rId3"/>
              </a:rPr>
              <a:t>https://www.eachmindmatters.org/change-agents/resources-for-workplace-suicide-prevention/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8</a:t>
            </a:fld>
            <a:endParaRPr lang="en-US" dirty="0"/>
          </a:p>
        </p:txBody>
      </p:sp>
    </p:spTree>
    <p:extLst>
      <p:ext uri="{BB962C8B-B14F-4D97-AF65-F5344CB8AC3E}">
        <p14:creationId xmlns:p14="http://schemas.microsoft.com/office/powerpoint/2010/main" val="533169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Each Mind Matters (EMM) collection on Resources for Workplace Suicide Prevention</a:t>
            </a:r>
          </a:p>
          <a:p>
            <a:r>
              <a:rPr lang="en-US" sz="1200" u="sng" kern="1200" dirty="0" smtClean="0">
                <a:solidFill>
                  <a:schemeClr val="tx1"/>
                </a:solidFill>
                <a:effectLst/>
                <a:latin typeface="+mn-lt"/>
                <a:ea typeface="+mn-ea"/>
                <a:cs typeface="+mn-cs"/>
                <a:hlinkClick r:id="rId3"/>
              </a:rPr>
              <a:t>https://www.eachmindmatters.org/change-agents/resources-for-workplace-suicide-prevention/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9</a:t>
            </a:fld>
            <a:endParaRPr lang="en-US" dirty="0"/>
          </a:p>
        </p:txBody>
      </p:sp>
    </p:spTree>
    <p:extLst>
      <p:ext uri="{BB962C8B-B14F-4D97-AF65-F5344CB8AC3E}">
        <p14:creationId xmlns:p14="http://schemas.microsoft.com/office/powerpoint/2010/main" val="159273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73522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303337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4094058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4984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19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248299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391127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190279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248230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85361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54012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265754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8432853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theme" Target="../theme/theme2.xml"/><Relationship Id="rId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png"/><Relationship Id="rId7" Type="http://schemas.openxmlformats.org/officeDocument/2006/relationships/image" Target="../media/image4.emf"/><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5A2A8-1699-F349-BD69-94D70798E06E}" type="slidenum">
              <a:rPr lang="en-US" smtClean="0"/>
              <a:t>‹#›</a:t>
            </a:fld>
            <a:endParaRPr lang="en-US" dirty="0"/>
          </a:p>
        </p:txBody>
      </p:sp>
      <p:sp>
        <p:nvSpPr>
          <p:cNvPr id="8" name="TextBox 7"/>
          <p:cNvSpPr txBox="1"/>
          <p:nvPr userDrawn="1"/>
        </p:nvSpPr>
        <p:spPr>
          <a:xfrm>
            <a:off x="355602" y="6224433"/>
            <a:ext cx="8877300" cy="221599"/>
          </a:xfrm>
          <a:prstGeom prst="rect">
            <a:avLst/>
          </a:prstGeom>
          <a:noFill/>
        </p:spPr>
        <p:txBody>
          <a:bodyPr wrap="square" rtlCol="0">
            <a:spAutoFit/>
          </a:bodyPr>
          <a:lstStyle/>
          <a:p>
            <a:pPr>
              <a:lnSpc>
                <a:spcPct val="70000"/>
              </a:lnSpc>
            </a:pPr>
            <a:r>
              <a:rPr lang="en-US" sz="1200" b="1" spc="300" dirty="0">
                <a:latin typeface="Arial"/>
                <a:cs typeface="Arial"/>
              </a:rPr>
              <a:t>Know the Signs </a:t>
            </a:r>
            <a:r>
              <a:rPr lang="en-US" sz="1200" b="1" spc="300" dirty="0">
                <a:solidFill>
                  <a:schemeClr val="accent6"/>
                </a:solidFill>
                <a:latin typeface="Arial"/>
                <a:cs typeface="Arial"/>
              </a:rPr>
              <a:t>&gt;&gt;</a:t>
            </a:r>
            <a:r>
              <a:rPr lang="en-US" sz="1200" b="1" spc="300" baseline="0" dirty="0">
                <a:solidFill>
                  <a:schemeClr val="accent6"/>
                </a:solidFill>
                <a:latin typeface="Arial"/>
                <a:cs typeface="Arial"/>
              </a:rPr>
              <a:t> </a:t>
            </a:r>
            <a:r>
              <a:rPr lang="en-US" sz="1200" b="1" spc="300" baseline="0" dirty="0">
                <a:latin typeface="Arial"/>
                <a:cs typeface="Arial"/>
              </a:rPr>
              <a:t>Find the Words </a:t>
            </a:r>
            <a:r>
              <a:rPr lang="en-US" sz="1200" b="1" spc="300" baseline="0" dirty="0">
                <a:solidFill>
                  <a:srgbClr val="F79646"/>
                </a:solidFill>
                <a:latin typeface="Arial"/>
                <a:cs typeface="Arial"/>
              </a:rPr>
              <a:t>&gt;&gt; </a:t>
            </a:r>
            <a:r>
              <a:rPr lang="en-US" sz="1200" b="1" spc="300" baseline="0" dirty="0">
                <a:latin typeface="Arial"/>
                <a:cs typeface="Arial"/>
              </a:rPr>
              <a:t>Reach Out</a:t>
            </a:r>
            <a:endParaRPr lang="en-US" sz="1200" spc="300" dirty="0">
              <a:latin typeface="Arial"/>
              <a:cs typeface="Arial"/>
            </a:endParaRPr>
          </a:p>
        </p:txBody>
      </p:sp>
      <p:cxnSp>
        <p:nvCxnSpPr>
          <p:cNvPr id="10" name="Straight Connector 9"/>
          <p:cNvCxnSpPr/>
          <p:nvPr userDrawn="1"/>
        </p:nvCxnSpPr>
        <p:spPr>
          <a:xfrm>
            <a:off x="457200" y="6139767"/>
            <a:ext cx="82296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5973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B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64300"/>
            <a:ext cx="9144000" cy="416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9" descr="EMM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 y="184152"/>
            <a:ext cx="9148763" cy="996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Title Placeholder 1"/>
          <p:cNvSpPr>
            <a:spLocks noGrp="1"/>
          </p:cNvSpPr>
          <p:nvPr>
            <p:ph type="title"/>
          </p:nvPr>
        </p:nvSpPr>
        <p:spPr bwMode="auto">
          <a:xfrm>
            <a:off x="392116" y="234953"/>
            <a:ext cx="8294687" cy="893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506416" y="1591734"/>
            <a:ext cx="8180387" cy="4544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Slide Number Placeholder 5"/>
          <p:cNvSpPr>
            <a:spLocks noGrp="1"/>
          </p:cNvSpPr>
          <p:nvPr>
            <p:ph type="sldNum" sz="quarter" idx="4"/>
          </p:nvPr>
        </p:nvSpPr>
        <p:spPr>
          <a:xfrm>
            <a:off x="6553203" y="6470653"/>
            <a:ext cx="2511425" cy="402167"/>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Arial" pitchFamily="34" charset="0"/>
                <a:cs typeface="Arial" pitchFamily="34" charset="0"/>
              </a:defRPr>
            </a:lvl1pPr>
          </a:lstStyle>
          <a:p>
            <a:pPr fontAlgn="base">
              <a:spcBef>
                <a:spcPct val="0"/>
              </a:spcBef>
              <a:spcAft>
                <a:spcPct val="0"/>
              </a:spcAft>
              <a:defRPr/>
            </a:pPr>
            <a:fld id="{D15D0FF0-DEE3-4998-8013-04A6AFABFDF5}" type="slidenum">
              <a:rPr lang="en-US" altLang="en-US">
                <a:solidFill>
                  <a:prstClr val="white"/>
                </a:solidFill>
                <a:ea typeface="Geneva" pitchFamily="127" charset="-128"/>
              </a:rPr>
              <a:pPr fontAlgn="base">
                <a:spcBef>
                  <a:spcPct val="0"/>
                </a:spcBef>
                <a:spcAft>
                  <a:spcPct val="0"/>
                </a:spcAft>
                <a:defRPr/>
              </a:pPr>
              <a:t>‹#›</a:t>
            </a:fld>
            <a:endParaRPr lang="en-US" altLang="en-US">
              <a:solidFill>
                <a:prstClr val="white"/>
              </a:solidFill>
              <a:ea typeface="Geneva" pitchFamily="127" charset="-128"/>
            </a:endParaRPr>
          </a:p>
        </p:txBody>
      </p:sp>
      <p:pic>
        <p:nvPicPr>
          <p:cNvPr id="2055" name="Picture 10" descr="color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3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3" descr="WHITEribbon.ai"/>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600" y="414869"/>
            <a:ext cx="1252538" cy="742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hdr="0" ftr="0" dt="0"/>
  <p:txStyles>
    <p:titleStyle>
      <a:lvl1pPr algn="l" defTabSz="457200" rtl="0" eaLnBrk="0" fontAlgn="base" hangingPunct="0">
        <a:spcBef>
          <a:spcPct val="0"/>
        </a:spcBef>
        <a:spcAft>
          <a:spcPct val="0"/>
        </a:spcAft>
        <a:defRPr sz="3800" kern="1200">
          <a:solidFill>
            <a:schemeClr val="bg1"/>
          </a:solidFill>
          <a:latin typeface="Arial"/>
          <a:ea typeface="Geneva" charset="0"/>
          <a:cs typeface="Arial"/>
        </a:defRPr>
      </a:lvl1pPr>
      <a:lvl2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2pPr>
      <a:lvl3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3pPr>
      <a:lvl4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4pPr>
      <a:lvl5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5pPr>
      <a:lvl6pPr marL="457200" algn="l" defTabSz="457200" rtl="0" fontAlgn="base">
        <a:spcBef>
          <a:spcPct val="0"/>
        </a:spcBef>
        <a:spcAft>
          <a:spcPct val="0"/>
        </a:spcAft>
        <a:defRPr sz="3800">
          <a:solidFill>
            <a:schemeClr val="bg1"/>
          </a:solidFill>
          <a:latin typeface="Arial" charset="0"/>
          <a:ea typeface="Geneva" charset="0"/>
        </a:defRPr>
      </a:lvl6pPr>
      <a:lvl7pPr marL="914400" algn="l" defTabSz="457200" rtl="0" fontAlgn="base">
        <a:spcBef>
          <a:spcPct val="0"/>
        </a:spcBef>
        <a:spcAft>
          <a:spcPct val="0"/>
        </a:spcAft>
        <a:defRPr sz="3800">
          <a:solidFill>
            <a:schemeClr val="bg1"/>
          </a:solidFill>
          <a:latin typeface="Arial" charset="0"/>
          <a:ea typeface="Geneva" charset="0"/>
        </a:defRPr>
      </a:lvl7pPr>
      <a:lvl8pPr marL="1371600" algn="l" defTabSz="457200" rtl="0" fontAlgn="base">
        <a:spcBef>
          <a:spcPct val="0"/>
        </a:spcBef>
        <a:spcAft>
          <a:spcPct val="0"/>
        </a:spcAft>
        <a:defRPr sz="3800">
          <a:solidFill>
            <a:schemeClr val="bg1"/>
          </a:solidFill>
          <a:latin typeface="Arial" charset="0"/>
          <a:ea typeface="Geneva" charset="0"/>
        </a:defRPr>
      </a:lvl8pPr>
      <a:lvl9pPr marL="1828800" algn="l" defTabSz="457200" rtl="0" fontAlgn="base">
        <a:spcBef>
          <a:spcPct val="0"/>
        </a:spcBef>
        <a:spcAft>
          <a:spcPct val="0"/>
        </a:spcAft>
        <a:defRPr sz="3800">
          <a:solidFill>
            <a:schemeClr val="bg1"/>
          </a:solidFill>
          <a:latin typeface="Arial" charset="0"/>
          <a:ea typeface="Geneva" charset="0"/>
        </a:defRPr>
      </a:lvl9pPr>
    </p:titleStyle>
    <p:bodyStyle>
      <a:lvl1pPr marL="73025" indent="-228600" algn="l" defTabSz="457200" rtl="0" eaLnBrk="0" fontAlgn="base" hangingPunct="0">
        <a:spcBef>
          <a:spcPts val="600"/>
        </a:spcBef>
        <a:spcAft>
          <a:spcPct val="0"/>
        </a:spcAft>
        <a:buClr>
          <a:schemeClr val="tx2"/>
        </a:buClr>
        <a:buSzPct val="71000"/>
        <a:buFont typeface="Arial" pitchFamily="34" charset="0"/>
        <a:buChar char="•"/>
        <a:defRPr sz="3200" kern="1200">
          <a:solidFill>
            <a:schemeClr val="tx1"/>
          </a:solidFill>
          <a:latin typeface="Arial"/>
          <a:ea typeface="Geneva" charset="0"/>
          <a:cs typeface="Arial"/>
        </a:defRPr>
      </a:lvl1pPr>
      <a:lvl2pPr marL="742950" indent="-285750" algn="l" defTabSz="457200" rtl="0" eaLnBrk="0" fontAlgn="base" hangingPunct="0">
        <a:spcBef>
          <a:spcPct val="20000"/>
        </a:spcBef>
        <a:spcAft>
          <a:spcPct val="0"/>
        </a:spcAft>
        <a:buClr>
          <a:srgbClr val="00B4EF"/>
        </a:buClr>
        <a:buSzPct val="80000"/>
        <a:buFont typeface="Arial" pitchFamily="34" charset="0"/>
        <a:buChar char="–"/>
        <a:defRPr sz="2800" kern="1200">
          <a:solidFill>
            <a:schemeClr val="tx1"/>
          </a:solidFill>
          <a:latin typeface="Arial"/>
          <a:ea typeface="Geneva" charset="0"/>
          <a:cs typeface="Arial"/>
        </a:defRPr>
      </a:lvl2pPr>
      <a:lvl3pPr marL="1143000" indent="-228600" algn="l" defTabSz="457200" rtl="0" eaLnBrk="0" fontAlgn="base" hangingPunct="0">
        <a:spcBef>
          <a:spcPct val="20000"/>
        </a:spcBef>
        <a:spcAft>
          <a:spcPct val="0"/>
        </a:spcAft>
        <a:buClr>
          <a:schemeClr val="accent1"/>
        </a:buClr>
        <a:buSzPct val="80000"/>
        <a:buFont typeface="Arial" pitchFamily="34" charset="0"/>
        <a:buChar char="•"/>
        <a:defRPr sz="2400" kern="1200">
          <a:solidFill>
            <a:schemeClr val="tx1"/>
          </a:solidFill>
          <a:latin typeface="Arial"/>
          <a:ea typeface="Geneva" charset="0"/>
          <a:cs typeface="Arial"/>
        </a:defRPr>
      </a:lvl3pPr>
      <a:lvl4pPr marL="1600200" indent="-228600" algn="l" defTabSz="457200" rtl="0" eaLnBrk="0" fontAlgn="base" hangingPunct="0">
        <a:spcBef>
          <a:spcPct val="20000"/>
        </a:spcBef>
        <a:spcAft>
          <a:spcPct val="0"/>
        </a:spcAft>
        <a:buClr>
          <a:srgbClr val="FDBE3E"/>
        </a:buClr>
        <a:buSzPct val="80000"/>
        <a:buFont typeface="Arial" pitchFamily="34" charset="0"/>
        <a:buChar char="–"/>
        <a:defRPr sz="2000" kern="1200">
          <a:solidFill>
            <a:schemeClr val="tx1"/>
          </a:solidFill>
          <a:latin typeface="Arial"/>
          <a:ea typeface="Geneva" charset="0"/>
          <a:cs typeface="Arial"/>
        </a:defRPr>
      </a:lvl4pPr>
      <a:lvl5pPr marL="2057400" indent="-228600" algn="l" defTabSz="457200" rtl="0" eaLnBrk="0" fontAlgn="base" hangingPunct="0">
        <a:spcBef>
          <a:spcPct val="20000"/>
        </a:spcBef>
        <a:spcAft>
          <a:spcPct val="0"/>
        </a:spcAft>
        <a:buClr>
          <a:schemeClr val="accent2"/>
        </a:buClr>
        <a:buSzPct val="80000"/>
        <a:buFont typeface="Arial" pitchFamily="34" charset="0"/>
        <a:buChar char="•"/>
        <a:defRPr sz="2000" kern="1200">
          <a:solidFill>
            <a:schemeClr val="tx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B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64300"/>
            <a:ext cx="9144000" cy="416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9" descr="EMMbotto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 y="184152"/>
            <a:ext cx="9148763" cy="996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Title Placeholder 1"/>
          <p:cNvSpPr>
            <a:spLocks noGrp="1"/>
          </p:cNvSpPr>
          <p:nvPr>
            <p:ph type="title"/>
          </p:nvPr>
        </p:nvSpPr>
        <p:spPr bwMode="auto">
          <a:xfrm>
            <a:off x="392116" y="234953"/>
            <a:ext cx="8294687" cy="893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506416" y="1591734"/>
            <a:ext cx="8180387" cy="4544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Slide Number Placeholder 5"/>
          <p:cNvSpPr>
            <a:spLocks noGrp="1"/>
          </p:cNvSpPr>
          <p:nvPr>
            <p:ph type="sldNum" sz="quarter" idx="4"/>
          </p:nvPr>
        </p:nvSpPr>
        <p:spPr>
          <a:xfrm>
            <a:off x="6553203" y="6470653"/>
            <a:ext cx="2511425" cy="402167"/>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Arial" pitchFamily="34" charset="0"/>
                <a:cs typeface="Arial" pitchFamily="34" charset="0"/>
              </a:defRPr>
            </a:lvl1pPr>
          </a:lstStyle>
          <a:p>
            <a:pPr fontAlgn="base">
              <a:spcBef>
                <a:spcPct val="0"/>
              </a:spcBef>
              <a:spcAft>
                <a:spcPct val="0"/>
              </a:spcAft>
              <a:defRPr/>
            </a:pPr>
            <a:fld id="{D15D0FF0-DEE3-4998-8013-04A6AFABFDF5}" type="slidenum">
              <a:rPr lang="en-US" altLang="en-US">
                <a:solidFill>
                  <a:prstClr val="white"/>
                </a:solidFill>
                <a:ea typeface="Geneva" pitchFamily="127" charset="-128"/>
              </a:rPr>
              <a:pPr fontAlgn="base">
                <a:spcBef>
                  <a:spcPct val="0"/>
                </a:spcBef>
                <a:spcAft>
                  <a:spcPct val="0"/>
                </a:spcAft>
                <a:defRPr/>
              </a:pPr>
              <a:t>‹#›</a:t>
            </a:fld>
            <a:endParaRPr lang="en-US" altLang="en-US">
              <a:solidFill>
                <a:prstClr val="white"/>
              </a:solidFill>
              <a:ea typeface="Geneva" pitchFamily="127" charset="-128"/>
            </a:endParaRPr>
          </a:p>
        </p:txBody>
      </p:sp>
      <p:pic>
        <p:nvPicPr>
          <p:cNvPr id="2055" name="Picture 10" descr="color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03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3" descr="WHITEribbon.ai"/>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600" y="414869"/>
            <a:ext cx="1252538" cy="742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l" defTabSz="457200" rtl="0" eaLnBrk="0" fontAlgn="base" hangingPunct="0">
        <a:spcBef>
          <a:spcPct val="0"/>
        </a:spcBef>
        <a:spcAft>
          <a:spcPct val="0"/>
        </a:spcAft>
        <a:defRPr sz="3800" kern="1200">
          <a:solidFill>
            <a:schemeClr val="bg1"/>
          </a:solidFill>
          <a:latin typeface="Arial"/>
          <a:ea typeface="Geneva" charset="0"/>
          <a:cs typeface="Arial"/>
        </a:defRPr>
      </a:lvl1pPr>
      <a:lvl2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2pPr>
      <a:lvl3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3pPr>
      <a:lvl4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4pPr>
      <a:lvl5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5pPr>
      <a:lvl6pPr marL="457200" algn="l" defTabSz="457200" rtl="0" fontAlgn="base">
        <a:spcBef>
          <a:spcPct val="0"/>
        </a:spcBef>
        <a:spcAft>
          <a:spcPct val="0"/>
        </a:spcAft>
        <a:defRPr sz="3800">
          <a:solidFill>
            <a:schemeClr val="bg1"/>
          </a:solidFill>
          <a:latin typeface="Arial" charset="0"/>
          <a:ea typeface="Geneva" charset="0"/>
        </a:defRPr>
      </a:lvl6pPr>
      <a:lvl7pPr marL="914400" algn="l" defTabSz="457200" rtl="0" fontAlgn="base">
        <a:spcBef>
          <a:spcPct val="0"/>
        </a:spcBef>
        <a:spcAft>
          <a:spcPct val="0"/>
        </a:spcAft>
        <a:defRPr sz="3800">
          <a:solidFill>
            <a:schemeClr val="bg1"/>
          </a:solidFill>
          <a:latin typeface="Arial" charset="0"/>
          <a:ea typeface="Geneva" charset="0"/>
        </a:defRPr>
      </a:lvl7pPr>
      <a:lvl8pPr marL="1371600" algn="l" defTabSz="457200" rtl="0" fontAlgn="base">
        <a:spcBef>
          <a:spcPct val="0"/>
        </a:spcBef>
        <a:spcAft>
          <a:spcPct val="0"/>
        </a:spcAft>
        <a:defRPr sz="3800">
          <a:solidFill>
            <a:schemeClr val="bg1"/>
          </a:solidFill>
          <a:latin typeface="Arial" charset="0"/>
          <a:ea typeface="Geneva" charset="0"/>
        </a:defRPr>
      </a:lvl8pPr>
      <a:lvl9pPr marL="1828800" algn="l" defTabSz="457200" rtl="0" fontAlgn="base">
        <a:spcBef>
          <a:spcPct val="0"/>
        </a:spcBef>
        <a:spcAft>
          <a:spcPct val="0"/>
        </a:spcAft>
        <a:defRPr sz="3800">
          <a:solidFill>
            <a:schemeClr val="bg1"/>
          </a:solidFill>
          <a:latin typeface="Arial" charset="0"/>
          <a:ea typeface="Geneva" charset="0"/>
        </a:defRPr>
      </a:lvl9pPr>
    </p:titleStyle>
    <p:bodyStyle>
      <a:lvl1pPr marL="73025" indent="-228600" algn="l" defTabSz="457200" rtl="0" eaLnBrk="0" fontAlgn="base" hangingPunct="0">
        <a:spcBef>
          <a:spcPts val="600"/>
        </a:spcBef>
        <a:spcAft>
          <a:spcPct val="0"/>
        </a:spcAft>
        <a:buClr>
          <a:schemeClr val="tx2"/>
        </a:buClr>
        <a:buSzPct val="71000"/>
        <a:buFont typeface="Arial" pitchFamily="34" charset="0"/>
        <a:buChar char="•"/>
        <a:defRPr sz="3200" kern="1200">
          <a:solidFill>
            <a:schemeClr val="tx1"/>
          </a:solidFill>
          <a:latin typeface="Arial"/>
          <a:ea typeface="Geneva" charset="0"/>
          <a:cs typeface="Arial"/>
        </a:defRPr>
      </a:lvl1pPr>
      <a:lvl2pPr marL="742950" indent="-285750" algn="l" defTabSz="457200" rtl="0" eaLnBrk="0" fontAlgn="base" hangingPunct="0">
        <a:spcBef>
          <a:spcPct val="20000"/>
        </a:spcBef>
        <a:spcAft>
          <a:spcPct val="0"/>
        </a:spcAft>
        <a:buClr>
          <a:srgbClr val="00B4EF"/>
        </a:buClr>
        <a:buSzPct val="80000"/>
        <a:buFont typeface="Arial" pitchFamily="34" charset="0"/>
        <a:buChar char="–"/>
        <a:defRPr sz="2800" kern="1200">
          <a:solidFill>
            <a:schemeClr val="tx1"/>
          </a:solidFill>
          <a:latin typeface="Arial"/>
          <a:ea typeface="Geneva" charset="0"/>
          <a:cs typeface="Arial"/>
        </a:defRPr>
      </a:lvl2pPr>
      <a:lvl3pPr marL="1143000" indent="-228600" algn="l" defTabSz="457200" rtl="0" eaLnBrk="0" fontAlgn="base" hangingPunct="0">
        <a:spcBef>
          <a:spcPct val="20000"/>
        </a:spcBef>
        <a:spcAft>
          <a:spcPct val="0"/>
        </a:spcAft>
        <a:buClr>
          <a:schemeClr val="accent1"/>
        </a:buClr>
        <a:buSzPct val="80000"/>
        <a:buFont typeface="Arial" pitchFamily="34" charset="0"/>
        <a:buChar char="•"/>
        <a:defRPr sz="2400" kern="1200">
          <a:solidFill>
            <a:schemeClr val="tx1"/>
          </a:solidFill>
          <a:latin typeface="Arial"/>
          <a:ea typeface="Geneva" charset="0"/>
          <a:cs typeface="Arial"/>
        </a:defRPr>
      </a:lvl3pPr>
      <a:lvl4pPr marL="1600200" indent="-228600" algn="l" defTabSz="457200" rtl="0" eaLnBrk="0" fontAlgn="base" hangingPunct="0">
        <a:spcBef>
          <a:spcPct val="20000"/>
        </a:spcBef>
        <a:spcAft>
          <a:spcPct val="0"/>
        </a:spcAft>
        <a:buClr>
          <a:srgbClr val="FDBE3E"/>
        </a:buClr>
        <a:buSzPct val="80000"/>
        <a:buFont typeface="Arial" pitchFamily="34" charset="0"/>
        <a:buChar char="–"/>
        <a:defRPr sz="2000" kern="1200">
          <a:solidFill>
            <a:schemeClr val="tx1"/>
          </a:solidFill>
          <a:latin typeface="Arial"/>
          <a:ea typeface="Geneva" charset="0"/>
          <a:cs typeface="Arial"/>
        </a:defRPr>
      </a:lvl4pPr>
      <a:lvl5pPr marL="2057400" indent="-228600" algn="l" defTabSz="457200" rtl="0" eaLnBrk="0" fontAlgn="base" hangingPunct="0">
        <a:spcBef>
          <a:spcPct val="20000"/>
        </a:spcBef>
        <a:spcAft>
          <a:spcPct val="0"/>
        </a:spcAft>
        <a:buClr>
          <a:schemeClr val="accent2"/>
        </a:buClr>
        <a:buSzPct val="80000"/>
        <a:buFont typeface="Arial" pitchFamily="34" charset="0"/>
        <a:buChar char="•"/>
        <a:defRPr sz="2000" kern="1200">
          <a:solidFill>
            <a:schemeClr val="tx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file://localhost/Users/administrator/Desktop/Each-Mind-Matters-and-SanaMente-Logos-and-Brand-Guidelines/EMM2015.pn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file://localhost/Users/administrator/Desktop/report%20EMM/Each%20Mind%20Matters%20ribbon.png" TargetMode="External"/><Relationship Id="rId5" Type="http://schemas.openxmlformats.org/officeDocument/2006/relationships/image" Target="../media/image7.png"/><Relationship Id="rId6" Type="http://schemas.openxmlformats.org/officeDocument/2006/relationships/image" Target="file://localhost/Users/administrator/Desktop/Each-Mind-Matters-and-SanaMente-Logos-and-Brand-Guidelines/EMM2015.png" TargetMode="External"/><Relationship Id="rId7" Type="http://schemas.openxmlformats.org/officeDocument/2006/relationships/image" Target="../media/image16.png"/><Relationship Id="rId8" Type="http://schemas.openxmlformats.org/officeDocument/2006/relationships/image" Target="file://localhost/Users/administrator/Desktop/report%20EMM/KTS%20white.png" TargetMode="External"/><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g"/><Relationship Id="rId7"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eachmindmatters.org/change-agents/resources-for-workplace-suicide-prevention/" TargetMode="External"/><Relationship Id="rId4" Type="http://schemas.openxmlformats.org/officeDocument/2006/relationships/hyperlink" Target="http://www.suicideispreventable.org/" TargetMode="External"/><Relationship Id="rId5" Type="http://schemas.openxmlformats.org/officeDocument/2006/relationships/hyperlink" Target="https://www.livingworks.net/"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eachmindmatters.org/change-agents/resources-for-workplace-suicide-prevention/" TargetMode="External"/><Relationship Id="rId4" Type="http://schemas.openxmlformats.org/officeDocument/2006/relationships/hyperlink" Target="http://www.suicideispreventable.org/" TargetMode="External"/><Relationship Id="rId5" Type="http://schemas.openxmlformats.org/officeDocument/2006/relationships/hyperlink" Target="https://www.livingworks.net/"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2-CALM-0674_Powerpoint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33" y="101680"/>
            <a:ext cx="8877300" cy="6619875"/>
          </a:xfrm>
          <a:prstGeom prst="rect">
            <a:avLst/>
          </a:prstGeom>
          <a:ln w="76200" cmpd="sng">
            <a:solidFill>
              <a:srgbClr val="FFFFFF"/>
            </a:solidFill>
          </a:ln>
        </p:spPr>
      </p:pic>
      <p:sp>
        <p:nvSpPr>
          <p:cNvPr id="2" name="Title 1"/>
          <p:cNvSpPr>
            <a:spLocks noGrp="1"/>
          </p:cNvSpPr>
          <p:nvPr>
            <p:ph type="ctrTitle"/>
          </p:nvPr>
        </p:nvSpPr>
        <p:spPr/>
        <p:txBody>
          <a:bodyPr/>
          <a:lstStyle/>
          <a:p>
            <a:r>
              <a:rPr lang="en-US" dirty="0"/>
              <a:t> </a:t>
            </a:r>
          </a:p>
        </p:txBody>
      </p:sp>
      <p:cxnSp>
        <p:nvCxnSpPr>
          <p:cNvPr id="7" name="Straight Connector 6"/>
          <p:cNvCxnSpPr/>
          <p:nvPr/>
        </p:nvCxnSpPr>
        <p:spPr>
          <a:xfrm>
            <a:off x="4052614" y="1571407"/>
            <a:ext cx="0" cy="317449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235949" y="1697255"/>
            <a:ext cx="4601950" cy="1756891"/>
          </a:xfrm>
          <a:prstGeom prst="rect">
            <a:avLst/>
          </a:prstGeom>
          <a:noFill/>
        </p:spPr>
        <p:txBody>
          <a:bodyPr wrap="square" rtlCol="0">
            <a:spAutoFit/>
          </a:bodyPr>
          <a:lstStyle/>
          <a:p>
            <a:pPr>
              <a:spcAft>
                <a:spcPts val="500"/>
              </a:spcAft>
            </a:pPr>
            <a:r>
              <a:rPr lang="en-US" sz="2400" dirty="0"/>
              <a:t> </a:t>
            </a:r>
          </a:p>
          <a:p>
            <a:pPr algn="ctr"/>
            <a:r>
              <a:rPr lang="en-US" sz="4000" dirty="0" smtClean="0"/>
              <a:t>Preventing</a:t>
            </a:r>
            <a:r>
              <a:rPr lang="en-US" sz="4000" dirty="0" smtClean="0"/>
              <a:t> </a:t>
            </a:r>
            <a:r>
              <a:rPr lang="en-US" sz="4000" dirty="0" smtClean="0"/>
              <a:t>Suicide in the Workplace</a:t>
            </a:r>
            <a:endParaRPr lang="en-US" sz="2500" dirty="0"/>
          </a:p>
        </p:txBody>
      </p:sp>
      <p:pic>
        <p:nvPicPr>
          <p:cNvPr id="9" name="Picture 8" descr="BothLogo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062" y="5554133"/>
            <a:ext cx="2523828" cy="1167423"/>
          </a:xfrm>
          <a:prstGeom prst="rect">
            <a:avLst/>
          </a:prstGeom>
        </p:spPr>
      </p:pic>
      <p:sp>
        <p:nvSpPr>
          <p:cNvPr id="3" name="Slide Number Placeholder 2"/>
          <p:cNvSpPr>
            <a:spLocks noGrp="1"/>
          </p:cNvSpPr>
          <p:nvPr>
            <p:ph type="sldNum" sz="quarter" idx="12"/>
          </p:nvPr>
        </p:nvSpPr>
        <p:spPr/>
        <p:txBody>
          <a:bodyPr/>
          <a:lstStyle/>
          <a:p>
            <a:fld id="{EC55A2A8-1699-F349-BD69-94D70798E06E}" type="slidenum">
              <a:rPr lang="en-US" smtClean="0"/>
              <a:t>1</a:t>
            </a:fld>
            <a:endParaRPr lang="en-US" dirty="0"/>
          </a:p>
        </p:txBody>
      </p:sp>
      <p:sp>
        <p:nvSpPr>
          <p:cNvPr id="5" name="TextBox 4"/>
          <p:cNvSpPr txBox="1"/>
          <p:nvPr/>
        </p:nvSpPr>
        <p:spPr>
          <a:xfrm>
            <a:off x="4466163" y="3917329"/>
            <a:ext cx="4547858" cy="523220"/>
          </a:xfrm>
          <a:prstGeom prst="rect">
            <a:avLst/>
          </a:prstGeom>
          <a:noFill/>
        </p:spPr>
        <p:txBody>
          <a:bodyPr wrap="square" rtlCol="0">
            <a:spAutoFit/>
          </a:bodyPr>
          <a:lstStyle/>
          <a:p>
            <a:r>
              <a:rPr lang="en-US" sz="2800" dirty="0"/>
              <a:t>Presenter Info</a:t>
            </a:r>
          </a:p>
        </p:txBody>
      </p:sp>
      <p:pic>
        <p:nvPicPr>
          <p:cNvPr id="10" name="EMM2015.png" descr="/Users/administrator/Desktop/Each-Mind-Matters-and-SanaMente-Logos-and-Brand-Guidelines/EMM2015.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3023253" y="5672264"/>
            <a:ext cx="2199587" cy="931160"/>
          </a:xfrm>
          <a:prstGeom prst="rect">
            <a:avLst/>
          </a:prstGeom>
        </p:spPr>
      </p:pic>
    </p:spTree>
    <p:extLst>
      <p:ext uri="{BB962C8B-B14F-4D97-AF65-F5344CB8AC3E}">
        <p14:creationId xmlns:p14="http://schemas.microsoft.com/office/powerpoint/2010/main" val="269400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 </a:t>
            </a:r>
          </a:p>
        </p:txBody>
      </p:sp>
      <p:sp>
        <p:nvSpPr>
          <p:cNvPr id="8" name="Slide Number Placeholder 5"/>
          <p:cNvSpPr txBox="1">
            <a:spLocks/>
          </p:cNvSpPr>
          <p:nvPr/>
        </p:nvSpPr>
        <p:spPr bwMode="auto">
          <a:xfrm>
            <a:off x="6553205" y="6470654"/>
            <a:ext cx="2511425" cy="40216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defTabSz="457200" rtl="0" eaLnBrk="0" fontAlgn="base" hangingPunct="0">
              <a:spcBef>
                <a:spcPts val="600"/>
              </a:spcBef>
              <a:spcAft>
                <a:spcPct val="0"/>
              </a:spcAft>
              <a:buClr>
                <a:schemeClr val="tx2"/>
              </a:buClr>
              <a:buSzPct val="71000"/>
              <a:buFont typeface="Arial" pitchFamily="34" charset="0"/>
              <a:buChar char="•"/>
              <a:defRPr sz="3200" kern="1200">
                <a:solidFill>
                  <a:schemeClr val="tx1"/>
                </a:solidFill>
                <a:latin typeface="Arial" pitchFamily="34" charset="0"/>
                <a:ea typeface="Geneva" pitchFamily="127" charset="-128"/>
                <a:cs typeface="Arial" pitchFamily="34" charset="0"/>
              </a:defRPr>
            </a:lvl1pPr>
            <a:lvl2pPr marL="742950" indent="-285750" algn="l" defTabSz="457200" rtl="0" eaLnBrk="0" fontAlgn="base" hangingPunct="0">
              <a:spcBef>
                <a:spcPct val="20000"/>
              </a:spcBef>
              <a:spcAft>
                <a:spcPct val="0"/>
              </a:spcAft>
              <a:buClr>
                <a:srgbClr val="00B4EF"/>
              </a:buClr>
              <a:buSzPct val="80000"/>
              <a:buFont typeface="Arial" pitchFamily="34" charset="0"/>
              <a:buChar char="–"/>
              <a:defRPr sz="2800" kern="1200">
                <a:solidFill>
                  <a:schemeClr val="tx1"/>
                </a:solidFill>
                <a:latin typeface="Arial" pitchFamily="34" charset="0"/>
                <a:ea typeface="Geneva" pitchFamily="127" charset="-128"/>
                <a:cs typeface="Arial" pitchFamily="34" charset="0"/>
              </a:defRPr>
            </a:lvl2pPr>
            <a:lvl3pPr marL="1143000" indent="-228600" algn="l" defTabSz="457200" rtl="0" eaLnBrk="0" fontAlgn="base" hangingPunct="0">
              <a:spcBef>
                <a:spcPct val="20000"/>
              </a:spcBef>
              <a:spcAft>
                <a:spcPct val="0"/>
              </a:spcAft>
              <a:buClr>
                <a:schemeClr val="accent1"/>
              </a:buClr>
              <a:buSzPct val="80000"/>
              <a:buFont typeface="Arial" pitchFamily="34" charset="0"/>
              <a:buChar char="•"/>
              <a:defRPr sz="2400" kern="1200">
                <a:solidFill>
                  <a:schemeClr val="tx1"/>
                </a:solidFill>
                <a:latin typeface="Arial" pitchFamily="34" charset="0"/>
                <a:ea typeface="Geneva" pitchFamily="127" charset="-128"/>
                <a:cs typeface="Arial" pitchFamily="34" charset="0"/>
              </a:defRPr>
            </a:lvl3pPr>
            <a:lvl4pPr marL="1600200" indent="-228600" algn="l" defTabSz="457200" rtl="0" eaLnBrk="0" fontAlgn="base" hangingPunct="0">
              <a:spcBef>
                <a:spcPct val="20000"/>
              </a:spcBef>
              <a:spcAft>
                <a:spcPct val="0"/>
              </a:spcAft>
              <a:buClr>
                <a:srgbClr val="FDBE3E"/>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4pPr>
            <a:lvl5pPr marL="2057400" indent="-228600" algn="l" defTabSz="457200" rtl="0" eaLnBrk="0" fontAlgn="base"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5pPr>
            <a:lvl6pPr marL="25146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6pPr>
            <a:lvl7pPr marL="29718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7pPr>
            <a:lvl8pPr marL="34290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8pPr>
            <a:lvl9pPr marL="38862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9pPr>
          </a:lstStyle>
          <a:p>
            <a:pPr algn="r" eaLnBrk="1" hangingPunct="1">
              <a:spcBef>
                <a:spcPct val="0"/>
              </a:spcBef>
              <a:buClrTx/>
              <a:buSzTx/>
              <a:buFontTx/>
              <a:buNone/>
            </a:pPr>
            <a:fld id="{EA64389D-9E1D-4407-A0BE-85A3A8B5DE36}" type="slidenum">
              <a:rPr lang="en-US" altLang="en-US" sz="1000" smtClean="0">
                <a:solidFill>
                  <a:prstClr val="white"/>
                </a:solidFill>
              </a:rPr>
              <a:pPr algn="r" eaLnBrk="1" hangingPunct="1">
                <a:spcBef>
                  <a:spcPct val="0"/>
                </a:spcBef>
                <a:buClrTx/>
                <a:buSzTx/>
                <a:buFontTx/>
                <a:buNone/>
              </a:pPr>
              <a:t>10</a:t>
            </a:fld>
            <a:endParaRPr lang="en-US" altLang="en-US" sz="1000" dirty="0">
              <a:solidFill>
                <a:prstClr val="white"/>
              </a:solidFill>
            </a:endParaRPr>
          </a:p>
        </p:txBody>
      </p:sp>
      <p:sp>
        <p:nvSpPr>
          <p:cNvPr id="4" name="TextBox 3"/>
          <p:cNvSpPr txBox="1"/>
          <p:nvPr/>
        </p:nvSpPr>
        <p:spPr>
          <a:xfrm>
            <a:off x="3109361" y="2375065"/>
            <a:ext cx="2246410" cy="534390"/>
          </a:xfrm>
          <a:prstGeom prst="rect">
            <a:avLst/>
          </a:prstGeom>
        </p:spPr>
        <p:txBody>
          <a:bodyPr wrap="none" rtlCol="0">
            <a:normAutofit/>
          </a:bodyPr>
          <a:lstStyle/>
          <a:p>
            <a:pPr marL="0" indent="0">
              <a:lnSpc>
                <a:spcPct val="80000"/>
              </a:lnSpc>
              <a:buFont typeface="Arial"/>
              <a:buNone/>
            </a:pPr>
            <a:r>
              <a:rPr lang="en-US" sz="2400" dirty="0">
                <a:latin typeface="Arial"/>
                <a:cs typeface="Arial"/>
              </a:rPr>
              <a:t>Presenter Info</a:t>
            </a:r>
          </a:p>
        </p:txBody>
      </p:sp>
      <p:grpSp>
        <p:nvGrpSpPr>
          <p:cNvPr id="7" name="Group 6"/>
          <p:cNvGrpSpPr/>
          <p:nvPr/>
        </p:nvGrpSpPr>
        <p:grpSpPr>
          <a:xfrm>
            <a:off x="739180" y="4737103"/>
            <a:ext cx="7497843" cy="1733551"/>
            <a:chOff x="153674" y="367223"/>
            <a:chExt cx="8820992" cy="621244"/>
          </a:xfrm>
        </p:grpSpPr>
        <p:grpSp>
          <p:nvGrpSpPr>
            <p:cNvPr id="9" name="Group 8"/>
            <p:cNvGrpSpPr/>
            <p:nvPr/>
          </p:nvGrpSpPr>
          <p:grpSpPr>
            <a:xfrm>
              <a:off x="153674" y="933286"/>
              <a:ext cx="8819444" cy="55181"/>
              <a:chOff x="2584343" y="3960723"/>
              <a:chExt cx="3552360" cy="106566"/>
            </a:xfrm>
          </p:grpSpPr>
          <p:sp>
            <p:nvSpPr>
              <p:cNvPr id="11" name="Rectangle 10"/>
              <p:cNvSpPr/>
              <p:nvPr/>
            </p:nvSpPr>
            <p:spPr>
              <a:xfrm>
                <a:off x="2584343" y="3960723"/>
                <a:ext cx="355236" cy="106566"/>
              </a:xfrm>
              <a:prstGeom prst="rect">
                <a:avLst/>
              </a:prstGeom>
              <a:solidFill>
                <a:srgbClr val="FDB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939579" y="3960723"/>
                <a:ext cx="355236" cy="106566"/>
              </a:xfrm>
              <a:prstGeom prst="rect">
                <a:avLst/>
              </a:prstGeom>
              <a:solidFill>
                <a:srgbClr val="E47B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47B2F"/>
                  </a:solidFill>
                </a:endParaRPr>
              </a:p>
            </p:txBody>
          </p:sp>
          <p:sp>
            <p:nvSpPr>
              <p:cNvPr id="13" name="Rectangle 12"/>
              <p:cNvSpPr/>
              <p:nvPr/>
            </p:nvSpPr>
            <p:spPr>
              <a:xfrm>
                <a:off x="3294815" y="3960723"/>
                <a:ext cx="355236" cy="106566"/>
              </a:xfrm>
              <a:prstGeom prst="rect">
                <a:avLst/>
              </a:prstGeom>
              <a:solidFill>
                <a:srgbClr val="956C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650051" y="3960723"/>
                <a:ext cx="355236" cy="106566"/>
              </a:xfrm>
              <a:prstGeom prst="rect">
                <a:avLst/>
              </a:prstGeom>
              <a:solidFill>
                <a:srgbClr val="484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005287" y="3960723"/>
                <a:ext cx="355236" cy="106566"/>
              </a:xfrm>
              <a:prstGeom prst="rect">
                <a:avLst/>
              </a:prstGeom>
              <a:solidFill>
                <a:srgbClr val="00B4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360523" y="3960723"/>
                <a:ext cx="355236" cy="106566"/>
              </a:xfrm>
              <a:prstGeom prst="rect">
                <a:avLst/>
              </a:prstGeom>
              <a:solidFill>
                <a:srgbClr val="007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070995" y="3960723"/>
                <a:ext cx="355236" cy="106566"/>
              </a:xfrm>
              <a:prstGeom prst="rect">
                <a:avLst/>
              </a:prstGeom>
              <a:solidFill>
                <a:srgbClr val="68C7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426231" y="3960723"/>
                <a:ext cx="355236" cy="106566"/>
              </a:xfrm>
              <a:prstGeom prst="rect">
                <a:avLst/>
              </a:prstGeom>
              <a:solidFill>
                <a:srgbClr val="00AE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781467" y="3960723"/>
                <a:ext cx="355236" cy="106566"/>
              </a:xfrm>
              <a:prstGeom prst="rect">
                <a:avLst/>
              </a:prstGeom>
              <a:solidFill>
                <a:srgbClr val="2C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715759" y="3960723"/>
                <a:ext cx="355236" cy="106566"/>
              </a:xfrm>
              <a:prstGeom prst="rect">
                <a:avLst/>
              </a:prstGeom>
              <a:solidFill>
                <a:srgbClr val="A4A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p:nvSpPr>
          <p:spPr>
            <a:xfrm>
              <a:off x="155222" y="367223"/>
              <a:ext cx="8819444" cy="593654"/>
            </a:xfrm>
            <a:prstGeom prst="rect">
              <a:avLst/>
            </a:prstGeom>
            <a:solidFill>
              <a:srgbClr val="646E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39180" y="4660114"/>
            <a:ext cx="6941779" cy="1579571"/>
            <a:chOff x="309366" y="630248"/>
            <a:chExt cx="5925507" cy="2235176"/>
          </a:xfrm>
        </p:grpSpPr>
        <p:grpSp>
          <p:nvGrpSpPr>
            <p:cNvPr id="22" name="Group 21"/>
            <p:cNvGrpSpPr/>
            <p:nvPr/>
          </p:nvGrpSpPr>
          <p:grpSpPr>
            <a:xfrm>
              <a:off x="309366" y="630248"/>
              <a:ext cx="1459516" cy="2235176"/>
              <a:chOff x="179347" y="2143426"/>
              <a:chExt cx="1459516" cy="2235176"/>
            </a:xfrm>
          </p:grpSpPr>
          <p:pic>
            <p:nvPicPr>
              <p:cNvPr id="25" name="Each Mind Matters ribbon.png" descr="/Users/administrator/Desktop/report EMM/Each Mind Matters ribbon.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48519" y="2143426"/>
                <a:ext cx="990344" cy="1390260"/>
              </a:xfrm>
              <a:prstGeom prst="rect">
                <a:avLst/>
              </a:prstGeom>
            </p:spPr>
          </p:pic>
          <p:pic>
            <p:nvPicPr>
              <p:cNvPr id="26" name="Each Mind Matters ribbon.png" descr="/Users/administrator/Desktop/report EMM/Each Mind Matters ribbon.png"/>
              <p:cNvPicPr>
                <a:picLocks noChangeAspect="1"/>
              </p:cNvPicPr>
              <p:nvPr/>
            </p:nvPicPr>
            <p:blipFill>
              <a:blip r:embed="rId3" r:link="rId4">
                <a:alphaModFix amt="30000"/>
                <a:extLst>
                  <a:ext uri="{28A0092B-C50C-407E-A947-70E740481C1C}">
                    <a14:useLocalDpi xmlns:a14="http://schemas.microsoft.com/office/drawing/2010/main" val="0"/>
                  </a:ext>
                </a:extLst>
              </a:blip>
              <a:stretch>
                <a:fillRect/>
              </a:stretch>
            </p:blipFill>
            <p:spPr>
              <a:xfrm>
                <a:off x="179347" y="2852646"/>
                <a:ext cx="1087006" cy="1525956"/>
              </a:xfrm>
              <a:prstGeom prst="rect">
                <a:avLst/>
              </a:prstGeom>
            </p:spPr>
          </p:pic>
        </p:grpSp>
        <p:pic>
          <p:nvPicPr>
            <p:cNvPr id="23" name="EMM2015.png" descr="/Users/administrator/Desktop/Each-Mind-Matters-and-SanaMente-Logos-and-Brand-Guidelines/EMM2015.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1734946" y="816676"/>
              <a:ext cx="2199587" cy="931160"/>
            </a:xfrm>
            <a:prstGeom prst="rect">
              <a:avLst/>
            </a:prstGeom>
          </p:spPr>
        </p:pic>
        <p:pic>
          <p:nvPicPr>
            <p:cNvPr id="24" name="KTS white.png" descr="/Users/administrator/Desktop/report EMM/KTS white.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4580985" y="746082"/>
              <a:ext cx="1653888" cy="814391"/>
            </a:xfrm>
            <a:prstGeom prst="rect">
              <a:avLst/>
            </a:prstGeom>
          </p:spPr>
        </p:pic>
      </p:grpSp>
    </p:spTree>
    <p:extLst>
      <p:ext uri="{BB962C8B-B14F-4D97-AF65-F5344CB8AC3E}">
        <p14:creationId xmlns:p14="http://schemas.microsoft.com/office/powerpoint/2010/main" val="118667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90" y="234953"/>
            <a:ext cx="8399013" cy="893233"/>
          </a:xfrm>
        </p:spPr>
        <p:txBody>
          <a:bodyPr>
            <a:normAutofit fontScale="90000"/>
          </a:bodyPr>
          <a:lstStyle/>
          <a:p>
            <a:r>
              <a:rPr lang="en-US" dirty="0"/>
              <a:t> </a:t>
            </a:r>
            <a:r>
              <a:rPr lang="en-US" dirty="0" smtClean="0"/>
              <a:t>Why suicide prevention in </a:t>
            </a:r>
            <a:r>
              <a:rPr lang="en-US" smtClean="0"/>
              <a:t>the workplace?</a:t>
            </a:r>
            <a:endParaRPr lang="en-US" dirty="0"/>
          </a:p>
        </p:txBody>
      </p:sp>
      <p:sp>
        <p:nvSpPr>
          <p:cNvPr id="3" name="Content Placeholder 2"/>
          <p:cNvSpPr>
            <a:spLocks noGrp="1"/>
          </p:cNvSpPr>
          <p:nvPr>
            <p:ph idx="1"/>
          </p:nvPr>
        </p:nvSpPr>
        <p:spPr>
          <a:xfrm>
            <a:off x="287790" y="1314799"/>
            <a:ext cx="8481335" cy="4967814"/>
          </a:xfrm>
        </p:spPr>
        <p:txBody>
          <a:bodyPr>
            <a:noAutofit/>
          </a:bodyPr>
          <a:lstStyle/>
          <a:p>
            <a:pPr marL="525780" indent="-457200"/>
            <a:r>
              <a:rPr lang="en-US" sz="2800" dirty="0"/>
              <a:t>Approximately 70% of suicides are among working age </a:t>
            </a:r>
            <a:r>
              <a:rPr lang="en-US" sz="2800" dirty="0" smtClean="0"/>
              <a:t>adults</a:t>
            </a:r>
            <a:endParaRPr lang="en-US" sz="2800" dirty="0"/>
          </a:p>
          <a:p>
            <a:pPr marL="1195705" lvl="1" indent="-457200"/>
            <a:r>
              <a:rPr lang="en-US" sz="2400" dirty="0" smtClean="0"/>
              <a:t>In </a:t>
            </a:r>
            <a:r>
              <a:rPr lang="en-US" sz="2400" dirty="0"/>
              <a:t>the last 10 years the </a:t>
            </a:r>
            <a:r>
              <a:rPr lang="en-US" sz="2400" dirty="0" smtClean="0"/>
              <a:t>rate </a:t>
            </a:r>
            <a:r>
              <a:rPr lang="en-US" sz="2400" dirty="0"/>
              <a:t>of suicide </a:t>
            </a:r>
            <a:r>
              <a:rPr lang="en-US" sz="2400" dirty="0" smtClean="0"/>
              <a:t>has </a:t>
            </a:r>
            <a:r>
              <a:rPr lang="en-US" sz="2400" dirty="0"/>
              <a:t>increasing most rapidly among </a:t>
            </a:r>
            <a:r>
              <a:rPr lang="en-US" sz="2400" dirty="0" smtClean="0"/>
              <a:t>adults ages 18-64. </a:t>
            </a:r>
            <a:endParaRPr lang="en-US" sz="2400" dirty="0"/>
          </a:p>
          <a:p>
            <a:pPr marL="525780" indent="-457200"/>
            <a:r>
              <a:rPr lang="en-US" sz="2800" dirty="0"/>
              <a:t>Most adults spend a significant </a:t>
            </a:r>
            <a:r>
              <a:rPr lang="en-US" sz="2800" dirty="0" smtClean="0"/>
              <a:t>portion </a:t>
            </a:r>
            <a:r>
              <a:rPr lang="en-US" sz="2800" dirty="0"/>
              <a:t>of their lives at work. </a:t>
            </a:r>
          </a:p>
          <a:p>
            <a:pPr marL="525780" indent="-457200"/>
            <a:r>
              <a:rPr lang="en-US" sz="2800" dirty="0"/>
              <a:t>For many adults, time spent at work is </a:t>
            </a:r>
            <a:r>
              <a:rPr lang="en-US" sz="2800" dirty="0" smtClean="0"/>
              <a:t>balanced against </a:t>
            </a:r>
            <a:r>
              <a:rPr lang="en-US" sz="2800" dirty="0"/>
              <a:t>the need to care for children and aging parents. </a:t>
            </a:r>
            <a:endParaRPr lang="en-US" sz="2800" dirty="0" smtClean="0"/>
          </a:p>
        </p:txBody>
      </p:sp>
    </p:spTree>
    <p:extLst>
      <p:ext uri="{BB962C8B-B14F-4D97-AF65-F5344CB8AC3E}">
        <p14:creationId xmlns:p14="http://schemas.microsoft.com/office/powerpoint/2010/main" val="182863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2116" y="1418168"/>
            <a:ext cx="8180387" cy="4544484"/>
          </a:xfrm>
        </p:spPr>
        <p:txBody>
          <a:bodyPr/>
          <a:lstStyle/>
          <a:p>
            <a:pPr marL="342900" indent="-342900"/>
            <a:r>
              <a:rPr lang="en-US" sz="2800" dirty="0"/>
              <a:t>The workplace is can offer a sense of purpose and community, both important protective factors against </a:t>
            </a:r>
            <a:r>
              <a:rPr lang="en-US" sz="2800" dirty="0" smtClean="0"/>
              <a:t>suicide</a:t>
            </a:r>
            <a:endParaRPr lang="en-US" sz="2800" dirty="0"/>
          </a:p>
          <a:p>
            <a:pPr marL="342900" indent="-342900"/>
            <a:r>
              <a:rPr lang="en-US" sz="2800" dirty="0" smtClean="0"/>
              <a:t>The </a:t>
            </a:r>
            <a:r>
              <a:rPr lang="en-US" sz="2800" dirty="0"/>
              <a:t>affects of a suicide on other employees can be emotionally </a:t>
            </a:r>
            <a:r>
              <a:rPr lang="en-US" sz="2800" dirty="0" smtClean="0"/>
              <a:t>devastating</a:t>
            </a:r>
            <a:endParaRPr lang="en-US" sz="2800" dirty="0"/>
          </a:p>
          <a:p>
            <a:pPr marL="342900" indent="-342900"/>
            <a:r>
              <a:rPr lang="en-US" sz="2800" dirty="0"/>
              <a:t>For a business, the financial costs</a:t>
            </a:r>
            <a:r>
              <a:rPr lang="mr-IN" sz="2800" dirty="0"/>
              <a:t>–</a:t>
            </a:r>
            <a:r>
              <a:rPr lang="en-US" sz="2800" dirty="0"/>
              <a:t> direct and indirect </a:t>
            </a:r>
            <a:r>
              <a:rPr lang="mr-IN" sz="2800" dirty="0"/>
              <a:t>–</a:t>
            </a:r>
            <a:r>
              <a:rPr lang="en-US" sz="2800" dirty="0"/>
              <a:t> can also be devastating</a:t>
            </a:r>
          </a:p>
        </p:txBody>
      </p:sp>
      <p:sp>
        <p:nvSpPr>
          <p:cNvPr id="3" name="Title 2"/>
          <p:cNvSpPr>
            <a:spLocks noGrp="1"/>
          </p:cNvSpPr>
          <p:nvPr>
            <p:ph type="title"/>
          </p:nvPr>
        </p:nvSpPr>
        <p:spPr>
          <a:xfrm>
            <a:off x="392116" y="234953"/>
            <a:ext cx="8751884" cy="893233"/>
          </a:xfrm>
        </p:spPr>
        <p:txBody>
          <a:bodyPr/>
          <a:lstStyle/>
          <a:p>
            <a:r>
              <a:rPr lang="en-US" sz="3400" dirty="0"/>
              <a:t>Good </a:t>
            </a:r>
            <a:r>
              <a:rPr lang="en-US" sz="3400" dirty="0" smtClean="0"/>
              <a:t>business </a:t>
            </a:r>
            <a:r>
              <a:rPr lang="en-US" sz="3400" i="1" dirty="0"/>
              <a:t>and</a:t>
            </a:r>
            <a:r>
              <a:rPr lang="en-US" sz="3400" dirty="0"/>
              <a:t> the </a:t>
            </a:r>
            <a:r>
              <a:rPr lang="en-US" sz="3400" dirty="0" smtClean="0"/>
              <a:t>right </a:t>
            </a:r>
            <a:r>
              <a:rPr lang="en-US" sz="3400" dirty="0"/>
              <a:t>t</a:t>
            </a:r>
            <a:r>
              <a:rPr lang="en-US" sz="3400" dirty="0" smtClean="0"/>
              <a:t>hing </a:t>
            </a:r>
            <a:r>
              <a:rPr lang="en-US" sz="3400" dirty="0"/>
              <a:t>to </a:t>
            </a:r>
            <a:r>
              <a:rPr lang="en-US" sz="3400" dirty="0" smtClean="0"/>
              <a:t>do</a:t>
            </a:r>
            <a:endParaRPr lang="en-US" sz="3400" dirty="0"/>
          </a:p>
        </p:txBody>
      </p:sp>
    </p:spTree>
    <p:extLst>
      <p:ext uri="{BB962C8B-B14F-4D97-AF65-F5344CB8AC3E}">
        <p14:creationId xmlns:p14="http://schemas.microsoft.com/office/powerpoint/2010/main" val="41991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26780" y="1303132"/>
            <a:ext cx="5417220" cy="4647965"/>
          </a:xfrm>
        </p:spPr>
        <p:txBody>
          <a:bodyPr/>
          <a:lstStyle/>
          <a:p>
            <a:pPr marL="0" indent="0">
              <a:buNone/>
            </a:pPr>
            <a:r>
              <a:rPr lang="en-US" sz="2400" dirty="0"/>
              <a:t>Prevention is a smart, and cost effective </a:t>
            </a:r>
            <a:r>
              <a:rPr lang="en-US" sz="2400" dirty="0" smtClean="0"/>
              <a:t>investment</a:t>
            </a:r>
            <a:endParaRPr lang="en-US" sz="2400" dirty="0" smtClean="0"/>
          </a:p>
          <a:p>
            <a:pPr marL="342900" indent="-342900"/>
            <a:r>
              <a:rPr lang="en-US" sz="2400" dirty="0" smtClean="0"/>
              <a:t>Estimated</a:t>
            </a:r>
            <a:r>
              <a:rPr lang="en-US" sz="2400" dirty="0" smtClean="0"/>
              <a:t> annual costs of suicide deaths and attempts: $93.5 billion</a:t>
            </a:r>
          </a:p>
          <a:p>
            <a:pPr marL="342900" indent="-342900"/>
            <a:r>
              <a:rPr lang="en-US" sz="2400" dirty="0" smtClean="0"/>
              <a:t>Cost of one suicide: $1,329,553</a:t>
            </a:r>
            <a:endParaRPr lang="en-US" sz="2400" dirty="0" smtClean="0"/>
          </a:p>
          <a:p>
            <a:pPr marL="1012825" lvl="1" indent="-342900"/>
            <a:r>
              <a:rPr lang="en-US" sz="2000" dirty="0" smtClean="0"/>
              <a:t>97% indirect (lost productivity), with the remainder in medical costs</a:t>
            </a:r>
            <a:endParaRPr lang="en-US" sz="2000" dirty="0"/>
          </a:p>
          <a:p>
            <a:pPr marL="342900" indent="-342900"/>
            <a:r>
              <a:rPr lang="en-US" sz="2400" dirty="0" smtClean="0"/>
              <a:t>For every $1 spent on interventions and linkages for care, $2.50 is saved in the cost of suicides</a:t>
            </a:r>
          </a:p>
          <a:p>
            <a:pPr marL="0" indent="0">
              <a:buNone/>
            </a:pPr>
            <a:endParaRPr lang="en-US" sz="2400" b="1" dirty="0"/>
          </a:p>
        </p:txBody>
      </p:sp>
      <p:sp>
        <p:nvSpPr>
          <p:cNvPr id="3" name="Title 2"/>
          <p:cNvSpPr>
            <a:spLocks noGrp="1"/>
          </p:cNvSpPr>
          <p:nvPr>
            <p:ph type="title"/>
          </p:nvPr>
        </p:nvSpPr>
        <p:spPr>
          <a:xfrm>
            <a:off x="539646" y="234953"/>
            <a:ext cx="8604354" cy="893233"/>
          </a:xfrm>
        </p:spPr>
        <p:txBody>
          <a:bodyPr/>
          <a:lstStyle/>
          <a:p>
            <a:r>
              <a:rPr lang="en-US" dirty="0" smtClean="0"/>
              <a:t>The </a:t>
            </a:r>
            <a:r>
              <a:rPr lang="en-US" dirty="0" smtClean="0"/>
              <a:t>financial impact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24" y="1557965"/>
            <a:ext cx="3302813" cy="2804174"/>
          </a:xfrm>
          <a:prstGeom prst="rect">
            <a:avLst/>
          </a:prstGeom>
        </p:spPr>
      </p:pic>
    </p:spTree>
    <p:extLst>
      <p:ext uri="{BB962C8B-B14F-4D97-AF65-F5344CB8AC3E}">
        <p14:creationId xmlns:p14="http://schemas.microsoft.com/office/powerpoint/2010/main" val="1546180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840" y="310306"/>
            <a:ext cx="9212580" cy="693846"/>
          </a:xfrm>
        </p:spPr>
        <p:txBody>
          <a:bodyPr/>
          <a:lstStyle/>
          <a:p>
            <a:pPr algn="ctr"/>
            <a:r>
              <a:rPr lang="en-US" sz="2800" smtClean="0"/>
              <a:t>Comprehensive Blueprint for  </a:t>
            </a:r>
            <a:br>
              <a:rPr lang="en-US" sz="2800" smtClean="0"/>
            </a:br>
            <a:r>
              <a:rPr lang="en-US" sz="2800" smtClean="0"/>
              <a:t>Suicide </a:t>
            </a:r>
            <a:r>
              <a:rPr lang="en-US" sz="2800" dirty="0" smtClean="0"/>
              <a:t>Prevention in the Workplace</a:t>
            </a:r>
            <a:endParaRPr lang="en-US" sz="2800" dirty="0"/>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45400" y="1340015"/>
            <a:ext cx="5493248" cy="4666647"/>
          </a:xfrm>
          <a:prstGeom prst="rect">
            <a:avLst/>
          </a:prstGeom>
        </p:spPr>
      </p:pic>
      <p:sp>
        <p:nvSpPr>
          <p:cNvPr id="2" name="TextBox 1"/>
          <p:cNvSpPr txBox="1"/>
          <p:nvPr/>
        </p:nvSpPr>
        <p:spPr>
          <a:xfrm>
            <a:off x="6858000" y="3153103"/>
            <a:ext cx="961697" cy="1294196"/>
          </a:xfrm>
          <a:prstGeom prst="rect">
            <a:avLst/>
          </a:prstGeom>
        </p:spPr>
        <p:txBody>
          <a:bodyPr wrap="none" rtlCol="0">
            <a:normAutofit/>
          </a:bodyPr>
          <a:lstStyle/>
          <a:p>
            <a:pPr marL="0" indent="0" algn="ctr" fontAlgn="ctr" hangingPunct="0">
              <a:lnSpc>
                <a:spcPct val="80000"/>
              </a:lnSpc>
              <a:buFont typeface="Arial"/>
              <a:buNone/>
            </a:pPr>
            <a:r>
              <a:rPr lang="en-US" sz="3200" i="1" dirty="0" smtClean="0">
                <a:latin typeface="Arial"/>
                <a:cs typeface="Arial"/>
              </a:rPr>
              <a:t>Where will </a:t>
            </a:r>
            <a:r>
              <a:rPr lang="en-US" sz="3200" i="1" dirty="0" smtClean="0">
                <a:latin typeface="Arial"/>
                <a:cs typeface="Arial"/>
              </a:rPr>
              <a:t>you</a:t>
            </a:r>
            <a:endParaRPr lang="en-US" sz="3200" i="1" dirty="0" smtClean="0">
              <a:latin typeface="Arial"/>
              <a:cs typeface="Arial"/>
            </a:endParaRPr>
          </a:p>
          <a:p>
            <a:pPr marL="0" indent="0" algn="ctr" fontAlgn="ctr" hangingPunct="0">
              <a:lnSpc>
                <a:spcPct val="80000"/>
              </a:lnSpc>
              <a:buFont typeface="Arial"/>
              <a:buNone/>
            </a:pPr>
            <a:r>
              <a:rPr lang="en-US" sz="3200" i="1" dirty="0" smtClean="0">
                <a:latin typeface="Arial"/>
                <a:cs typeface="Arial"/>
              </a:rPr>
              <a:t> </a:t>
            </a:r>
            <a:r>
              <a:rPr lang="en-US" sz="3200" i="1" dirty="0" smtClean="0">
                <a:latin typeface="Arial"/>
                <a:cs typeface="Arial"/>
              </a:rPr>
              <a:t>start</a:t>
            </a:r>
            <a:r>
              <a:rPr lang="en-US" sz="3200" i="1" dirty="0" smtClean="0">
                <a:latin typeface="Arial"/>
                <a:cs typeface="Arial"/>
              </a:rPr>
              <a:t>?</a:t>
            </a:r>
          </a:p>
        </p:txBody>
      </p:sp>
    </p:spTree>
    <p:extLst>
      <p:ext uri="{BB962C8B-B14F-4D97-AF65-F5344CB8AC3E}">
        <p14:creationId xmlns:p14="http://schemas.microsoft.com/office/powerpoint/2010/main" val="193197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2116" y="234953"/>
            <a:ext cx="8751884" cy="893233"/>
          </a:xfrm>
        </p:spPr>
        <p:txBody>
          <a:bodyPr/>
          <a:lstStyle/>
          <a:p>
            <a:r>
              <a:rPr lang="en-US" sz="3600" dirty="0" smtClean="0"/>
              <a:t>A safe and supportive workplace</a:t>
            </a:r>
            <a:r>
              <a:rPr lang="mr-IN" sz="3600" dirty="0" smtClean="0"/>
              <a:t>…</a:t>
            </a:r>
            <a:endParaRPr lang="en-US" sz="3600" dirty="0"/>
          </a:p>
        </p:txBody>
      </p:sp>
      <p:sp>
        <p:nvSpPr>
          <p:cNvPr id="4" name="Rectangle 3"/>
          <p:cNvSpPr/>
          <p:nvPr/>
        </p:nvSpPr>
        <p:spPr>
          <a:xfrm>
            <a:off x="392116" y="1529877"/>
            <a:ext cx="8135010" cy="3785652"/>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Encourages </a:t>
            </a:r>
            <a:r>
              <a:rPr lang="en-US" sz="2400" dirty="0" smtClean="0">
                <a:latin typeface="Arial" panose="020B0604020202020204" pitchFamily="34" charset="0"/>
                <a:cs typeface="Arial" panose="020B0604020202020204" pitchFamily="34" charset="0"/>
              </a:rPr>
              <a:t>use of </a:t>
            </a:r>
            <a:r>
              <a:rPr lang="en-US" sz="2400" b="1" dirty="0" smtClean="0">
                <a:latin typeface="Arial" panose="020B0604020202020204" pitchFamily="34" charset="0"/>
                <a:cs typeface="Arial" panose="020B0604020202020204" pitchFamily="34" charset="0"/>
              </a:rPr>
              <a:t>screening</a:t>
            </a:r>
            <a:r>
              <a:rPr lang="en-US" sz="2400" dirty="0" smtClean="0">
                <a:latin typeface="Arial" panose="020B0604020202020204" pitchFamily="34" charset="0"/>
                <a:cs typeface="Arial" panose="020B0604020202020204" pitchFamily="34" charset="0"/>
              </a:rPr>
              <a:t> tools to identify risk early and connect employees to help.</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Offers </a:t>
            </a:r>
            <a:r>
              <a:rPr lang="en-US" sz="2400" dirty="0">
                <a:latin typeface="Arial" panose="020B0604020202020204" pitchFamily="34" charset="0"/>
                <a:cs typeface="Arial" panose="020B0604020202020204" pitchFamily="34" charset="0"/>
              </a:rPr>
              <a:t>suicide prevention </a:t>
            </a:r>
            <a:r>
              <a:rPr lang="en-US" sz="2400" b="1" dirty="0">
                <a:latin typeface="Arial" panose="020B0604020202020204" pitchFamily="34" charset="0"/>
                <a:cs typeface="Arial" panose="020B0604020202020204" pitchFamily="34" charset="0"/>
              </a:rPr>
              <a:t>training</a:t>
            </a:r>
            <a:r>
              <a:rPr lang="en-US" sz="2400" dirty="0">
                <a:latin typeface="Arial" panose="020B0604020202020204" pitchFamily="34" charset="0"/>
                <a:cs typeface="Arial" panose="020B0604020202020204" pitchFamily="34" charset="0"/>
              </a:rPr>
              <a:t> for </a:t>
            </a:r>
            <a:r>
              <a:rPr lang="en-US" sz="2400" dirty="0" smtClean="0">
                <a:latin typeface="Arial" panose="020B0604020202020204" pitchFamily="34" charset="0"/>
                <a:cs typeface="Arial" panose="020B0604020202020204" pitchFamily="34" charset="0"/>
              </a:rPr>
              <a:t>managers, </a:t>
            </a:r>
            <a:r>
              <a:rPr lang="en-US" sz="2400" dirty="0">
                <a:latin typeface="Arial" panose="020B0604020202020204" pitchFamily="34" charset="0"/>
                <a:cs typeface="Arial" panose="020B0604020202020204" pitchFamily="34" charset="0"/>
              </a:rPr>
              <a:t>supervisors, </a:t>
            </a:r>
            <a:r>
              <a:rPr lang="en-US" sz="2400" dirty="0" smtClean="0">
                <a:latin typeface="Arial" panose="020B0604020202020204" pitchFamily="34" charset="0"/>
                <a:cs typeface="Arial" panose="020B0604020202020204" pitchFamily="34" charset="0"/>
              </a:rPr>
              <a:t>and HR staff at minimum.</a:t>
            </a: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Promotes </a:t>
            </a:r>
            <a:r>
              <a:rPr lang="en-US" sz="2400" dirty="0" smtClean="0">
                <a:latin typeface="Arial" panose="020B0604020202020204" pitchFamily="34" charset="0"/>
                <a:cs typeface="Arial" panose="020B0604020202020204" pitchFamily="34" charset="0"/>
              </a:rPr>
              <a:t>behavioral health </a:t>
            </a:r>
            <a:r>
              <a:rPr lang="en-US" sz="2400" b="1" dirty="0" smtClean="0">
                <a:latin typeface="Arial" panose="020B0604020202020204" pitchFamily="34" charset="0"/>
                <a:cs typeface="Arial" panose="020B0604020202020204" pitchFamily="34" charset="0"/>
              </a:rPr>
              <a:t>resources</a:t>
            </a:r>
            <a:r>
              <a:rPr lang="en-US" sz="2400" dirty="0" smtClean="0">
                <a:latin typeface="Arial" panose="020B0604020202020204" pitchFamily="34" charset="0"/>
                <a:cs typeface="Arial" panose="020B0604020202020204" pitchFamily="34" charset="0"/>
              </a:rPr>
              <a:t> and </a:t>
            </a:r>
            <a:r>
              <a:rPr lang="en-US" sz="2400" dirty="0">
                <a:latin typeface="Arial" panose="020B0604020202020204" pitchFamily="34" charset="0"/>
                <a:cs typeface="Arial" panose="020B0604020202020204" pitchFamily="34" charset="0"/>
              </a:rPr>
              <a:t>encourage </a:t>
            </a:r>
            <a:r>
              <a:rPr lang="en-US" sz="2400" dirty="0" smtClean="0">
                <a:latin typeface="Arial" panose="020B0604020202020204" pitchFamily="34" charset="0"/>
                <a:cs typeface="Arial" panose="020B0604020202020204" pitchFamily="34" charset="0"/>
              </a:rPr>
              <a:t>employees </a:t>
            </a:r>
            <a:r>
              <a:rPr lang="en-US" sz="2400" dirty="0">
                <a:latin typeface="Arial" panose="020B0604020202020204" pitchFamily="34" charset="0"/>
                <a:cs typeface="Arial" panose="020B0604020202020204" pitchFamily="34" charset="0"/>
              </a:rPr>
              <a:t>to reach out.</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Provides opportunities to </a:t>
            </a:r>
            <a:r>
              <a:rPr lang="en-US" sz="2400" b="1" dirty="0" smtClean="0">
                <a:latin typeface="Arial" panose="020B0604020202020204" pitchFamily="34" charset="0"/>
                <a:cs typeface="Arial" panose="020B0604020202020204" pitchFamily="34" charset="0"/>
              </a:rPr>
              <a:t>educate</a:t>
            </a:r>
            <a:r>
              <a:rPr lang="en-US" sz="2400" dirty="0" smtClean="0">
                <a:latin typeface="Arial" panose="020B0604020202020204" pitchFamily="34" charset="0"/>
                <a:cs typeface="Arial" panose="020B0604020202020204" pitchFamily="34" charset="0"/>
              </a:rPr>
              <a:t> employees about </a:t>
            </a:r>
            <a:r>
              <a:rPr lang="en-US" sz="2400" dirty="0" smtClean="0">
                <a:latin typeface="Arial" panose="020B0604020202020204" pitchFamily="34" charset="0"/>
                <a:cs typeface="Arial" panose="020B0604020202020204" pitchFamily="34" charset="0"/>
              </a:rPr>
              <a:t>behavioral </a:t>
            </a:r>
            <a:r>
              <a:rPr lang="en-US" sz="2400" dirty="0">
                <a:latin typeface="Arial" panose="020B0604020202020204" pitchFamily="34" charset="0"/>
                <a:cs typeface="Arial" panose="020B0604020202020204" pitchFamily="34" charset="0"/>
              </a:rPr>
              <a:t>health and suicide prevention.</a:t>
            </a:r>
          </a:p>
          <a:p>
            <a:pPr marL="342900" lvl="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Develops </a:t>
            </a:r>
            <a:r>
              <a:rPr lang="en-US" sz="2400" dirty="0" smtClean="0">
                <a:latin typeface="Arial" panose="020B0604020202020204" pitchFamily="34" charset="0"/>
                <a:cs typeface="Arial" panose="020B0604020202020204" pitchFamily="34" charset="0"/>
              </a:rPr>
              <a:t>a crisis </a:t>
            </a:r>
            <a:r>
              <a:rPr lang="en-US" sz="2400" b="1" dirty="0" smtClean="0">
                <a:latin typeface="Arial" panose="020B0604020202020204" pitchFamily="34" charset="0"/>
                <a:cs typeface="Arial" panose="020B0604020202020204" pitchFamily="34" charset="0"/>
              </a:rPr>
              <a:t>plan</a:t>
            </a:r>
            <a:r>
              <a:rPr lang="en-US" sz="2400" dirty="0" smtClean="0">
                <a:latin typeface="Arial" panose="020B0604020202020204" pitchFamily="34" charset="0"/>
                <a:cs typeface="Arial" panose="020B0604020202020204" pitchFamily="34" charset="0"/>
              </a:rPr>
              <a:t> that addresses access to lethal means and support after suicide.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53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6725" y="1771650"/>
            <a:ext cx="6248400" cy="914400"/>
          </a:xfrm>
          <a:prstGeom prst="rect">
            <a:avLst/>
          </a:prstGeom>
        </p:spPr>
        <p:txBody>
          <a:bodyPr wrap="none" rtlCol="0">
            <a:normAutofit/>
          </a:bodyPr>
          <a:lstStyle/>
          <a:p>
            <a:pPr>
              <a:lnSpc>
                <a:spcPct val="80000"/>
              </a:lnSpc>
            </a:pPr>
            <a:r>
              <a:rPr lang="en-US" sz="3800" dirty="0">
                <a:solidFill>
                  <a:prstClr val="white"/>
                </a:solidFill>
                <a:latin typeface="Arial" panose="020B0604020202020204" pitchFamily="34" charset="0"/>
                <a:cs typeface="Arial" panose="020B0604020202020204" pitchFamily="34" charset="0"/>
              </a:rPr>
              <a:t>Please share!</a:t>
            </a:r>
            <a:r>
              <a:rPr lang="en-US" sz="3500" dirty="0">
                <a:solidFill>
                  <a:prstClr val="white"/>
                </a:solidFill>
                <a:latin typeface="Arial" panose="020B0604020202020204" pitchFamily="34" charset="0"/>
                <a:cs typeface="Arial" panose="020B0604020202020204" pitchFamily="34" charset="0"/>
              </a:rPr>
              <a:t> </a:t>
            </a:r>
          </a:p>
          <a:p>
            <a:pPr>
              <a:lnSpc>
                <a:spcPct val="80000"/>
              </a:lnSpc>
              <a:buFont typeface="Arial"/>
              <a:buNone/>
            </a:pPr>
            <a:endParaRPr lang="en-US" sz="3500" dirty="0" err="1">
              <a:solidFill>
                <a:srgbClr val="646E7B"/>
              </a:solidFill>
              <a:latin typeface="Arial" panose="020B0604020202020204" pitchFamily="34" charset="0"/>
              <a:cs typeface="Arial" panose="020B0604020202020204" pitchFamily="34" charset="0"/>
            </a:endParaRPr>
          </a:p>
        </p:txBody>
      </p:sp>
      <p:sp>
        <p:nvSpPr>
          <p:cNvPr id="7" name="Slide Number Placeholder 2"/>
          <p:cNvSpPr txBox="1">
            <a:spLocks/>
          </p:cNvSpPr>
          <p:nvPr/>
        </p:nvSpPr>
        <p:spPr>
          <a:xfrm>
            <a:off x="6553208" y="6553200"/>
            <a:ext cx="2511425" cy="4021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48EF7D-4C2F-4A4D-A3BA-FD862940FE1D}" type="slidenum">
              <a:rPr lang="en-US" sz="1000" smtClean="0">
                <a:solidFill>
                  <a:schemeClr val="bg1"/>
                </a:solidFill>
                <a:latin typeface="Arial" panose="020B0604020202020204" pitchFamily="34" charset="0"/>
                <a:cs typeface="Arial" panose="020B0604020202020204" pitchFamily="34" charset="0"/>
              </a:rPr>
              <a:pPr algn="r"/>
              <a:t>7</a:t>
            </a:fld>
            <a:endParaRPr lang="en-US" sz="10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FAEC1577-2846-447C-AF27-CF2A2F77E849}"/>
              </a:ext>
            </a:extLst>
          </p:cNvPr>
          <p:cNvSpPr/>
          <p:nvPr/>
        </p:nvSpPr>
        <p:spPr>
          <a:xfrm>
            <a:off x="1387567" y="407148"/>
            <a:ext cx="6421353" cy="486287"/>
          </a:xfrm>
          <a:prstGeom prst="rect">
            <a:avLst/>
          </a:prstGeom>
        </p:spPr>
        <p:txBody>
          <a:bodyPr wrap="square">
            <a:spAutoFit/>
          </a:bodyPr>
          <a:lstStyle/>
          <a:p>
            <a:pPr algn="ctr">
              <a:lnSpc>
                <a:spcPct val="80000"/>
              </a:lnSpc>
            </a:pPr>
            <a:r>
              <a:rPr lang="en-US" sz="3200" b="1" dirty="0">
                <a:solidFill>
                  <a:schemeClr val="bg1"/>
                </a:solidFill>
                <a:latin typeface="Arial"/>
                <a:cs typeface="Arial"/>
              </a:rPr>
              <a:t>www.EMMresourcecenter.org</a:t>
            </a:r>
          </a:p>
        </p:txBody>
      </p:sp>
      <p:pic>
        <p:nvPicPr>
          <p:cNvPr id="12" name="Content Placeholder 8">
            <a:extLst>
              <a:ext uri="{FF2B5EF4-FFF2-40B4-BE49-F238E27FC236}">
                <a16:creationId xmlns:a16="http://schemas.microsoft.com/office/drawing/2014/main" xmlns="" id="{7F8E2FF1-A013-45B1-B9BB-D071A50ED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37" y="1264684"/>
            <a:ext cx="4613467" cy="4622011"/>
          </a:xfrm>
          <a:prstGeom prst="rect">
            <a:avLst/>
          </a:prstGeom>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713" b="15489"/>
          <a:stretch/>
        </p:blipFill>
        <p:spPr bwMode="auto">
          <a:xfrm rot="379421">
            <a:off x="4921721" y="4223135"/>
            <a:ext cx="2012007" cy="213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http://resource-center.yourvoicecounts.org/sites/default/files/chine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6240" y="2534827"/>
            <a:ext cx="2020699" cy="18807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1941" y="1264684"/>
            <a:ext cx="4264098" cy="1421366"/>
          </a:xfrm>
          <a:prstGeom prst="rect">
            <a:avLst/>
          </a:prstGeom>
        </p:spPr>
      </p:pic>
      <p:pic>
        <p:nvPicPr>
          <p:cNvPr id="8" name="Picture 2" descr="Pictur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0489" y="2831129"/>
            <a:ext cx="2274144" cy="35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71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4" y="174992"/>
            <a:ext cx="8294687" cy="893233"/>
          </a:xfrm>
        </p:spPr>
        <p:txBody>
          <a:bodyPr>
            <a:normAutofit/>
          </a:bodyPr>
          <a:lstStyle/>
          <a:p>
            <a:r>
              <a:rPr lang="en-US" dirty="0"/>
              <a:t>R</a:t>
            </a:r>
            <a:r>
              <a:rPr lang="en-US" dirty="0" smtClean="0"/>
              <a:t>esources</a:t>
            </a:r>
            <a:endParaRPr lang="en-US" dirty="0"/>
          </a:p>
        </p:txBody>
      </p:sp>
      <p:sp>
        <p:nvSpPr>
          <p:cNvPr id="3" name="Content Placeholder 2"/>
          <p:cNvSpPr>
            <a:spLocks noGrp="1"/>
          </p:cNvSpPr>
          <p:nvPr>
            <p:ph idx="1"/>
          </p:nvPr>
        </p:nvSpPr>
        <p:spPr>
          <a:xfrm>
            <a:off x="163517" y="1363134"/>
            <a:ext cx="8751884" cy="5393266"/>
          </a:xfrm>
        </p:spPr>
        <p:txBody>
          <a:bodyPr/>
          <a:lstStyle/>
          <a:p>
            <a:pPr marL="342900" indent="-342900"/>
            <a:r>
              <a:rPr lang="en-US" sz="2400" dirty="0" smtClean="0"/>
              <a:t>The </a:t>
            </a:r>
            <a:r>
              <a:rPr lang="en-US" sz="2400" dirty="0"/>
              <a:t>Each Mind Matters (EMM) collection on Resources for Workplace Suicide </a:t>
            </a:r>
            <a:r>
              <a:rPr lang="en-US" sz="2400" dirty="0" smtClean="0"/>
              <a:t>Prevention: </a:t>
            </a:r>
            <a:r>
              <a:rPr lang="en-US" sz="2400" u="sng" dirty="0" smtClean="0">
                <a:hlinkClick r:id="rId3"/>
              </a:rPr>
              <a:t>https</a:t>
            </a:r>
            <a:r>
              <a:rPr lang="en-US" sz="2400" u="sng" dirty="0">
                <a:hlinkClick r:id="rId3"/>
              </a:rPr>
              <a:t>://www.eachmindmatters.org/change-agents/resources-for-workplace-suicide-prevention/</a:t>
            </a:r>
            <a:r>
              <a:rPr lang="en-US" sz="2400" dirty="0"/>
              <a:t> </a:t>
            </a:r>
          </a:p>
          <a:p>
            <a:pPr marL="342900" indent="-342900"/>
            <a:r>
              <a:rPr lang="en-US" sz="2400" dirty="0" smtClean="0"/>
              <a:t>Comprehensive Blueprint for Workplace Suicide Prevention: </a:t>
            </a:r>
            <a:r>
              <a:rPr lang="en-US" sz="2400" u="sng" dirty="0" smtClean="0">
                <a:solidFill>
                  <a:srgbClr val="92D050"/>
                </a:solidFill>
              </a:rPr>
              <a:t>http</a:t>
            </a:r>
            <a:r>
              <a:rPr lang="en-US" sz="2400" u="sng" dirty="0">
                <a:solidFill>
                  <a:srgbClr val="92D050"/>
                </a:solidFill>
              </a:rPr>
              <a:t>://actionallianceforsuicideprevention.org/comprehensive-blueprint-workplace-suicide-prevention-1</a:t>
            </a:r>
            <a:r>
              <a:rPr lang="en-US" sz="2400" dirty="0"/>
              <a:t> </a:t>
            </a:r>
            <a:endParaRPr lang="en-US" sz="2400" dirty="0" smtClean="0"/>
          </a:p>
          <a:p>
            <a:pPr marL="342900" indent="-342900"/>
            <a:r>
              <a:rPr lang="en-US" sz="2400" dirty="0" smtClean="0"/>
              <a:t>Know </a:t>
            </a:r>
            <a:r>
              <a:rPr lang="en-US" sz="2400" dirty="0"/>
              <a:t>the Signs </a:t>
            </a:r>
            <a:r>
              <a:rPr lang="en-US" sz="2400" dirty="0" smtClean="0"/>
              <a:t>web site: </a:t>
            </a:r>
            <a:r>
              <a:rPr lang="en-US" sz="2400" dirty="0" smtClean="0">
                <a:hlinkClick r:id="rId4"/>
              </a:rPr>
              <a:t>www.SuicideIsPreventable.org</a:t>
            </a:r>
            <a:endParaRPr lang="en-US" sz="2400" dirty="0" smtClean="0"/>
          </a:p>
          <a:p>
            <a:pPr marL="342900" indent="-342900"/>
            <a:r>
              <a:rPr lang="en-US" sz="2400" dirty="0" smtClean="0"/>
              <a:t>Suicide Prevention training: </a:t>
            </a:r>
            <a:r>
              <a:rPr lang="en-US" sz="2400" dirty="0" smtClean="0">
                <a:hlinkClick r:id="rId5"/>
              </a:rPr>
              <a:t>www.livingworks.net</a:t>
            </a:r>
            <a:r>
              <a:rPr lang="en-US" sz="2400" dirty="0" smtClean="0"/>
              <a:t> and </a:t>
            </a:r>
            <a:r>
              <a:rPr lang="en-US" sz="2400" dirty="0" err="1" smtClean="0">
                <a:solidFill>
                  <a:srgbClr val="92D050"/>
                </a:solidFill>
              </a:rPr>
              <a:t>qprinstitute.com</a:t>
            </a:r>
            <a:endParaRPr lang="en-US" sz="2400" dirty="0">
              <a:solidFill>
                <a:srgbClr val="92D050"/>
              </a:solidFill>
            </a:endParaRPr>
          </a:p>
          <a:p>
            <a:pPr marL="342900" indent="-342900"/>
            <a:r>
              <a:rPr lang="en-US" sz="2400" dirty="0" smtClean="0"/>
              <a:t>National Suicide Prevention Lifeline: </a:t>
            </a:r>
            <a:r>
              <a:rPr lang="en-US" sz="2400" b="1" dirty="0" smtClean="0">
                <a:solidFill>
                  <a:srgbClr val="92D050"/>
                </a:solidFill>
              </a:rPr>
              <a:t>1-800-273-8255</a:t>
            </a:r>
            <a:endParaRPr lang="en-US" sz="2400" b="1" dirty="0">
              <a:solidFill>
                <a:srgbClr val="92D050"/>
              </a:solidFill>
            </a:endParaRPr>
          </a:p>
        </p:txBody>
      </p:sp>
    </p:spTree>
    <p:extLst>
      <p:ext uri="{BB962C8B-B14F-4D97-AF65-F5344CB8AC3E}">
        <p14:creationId xmlns:p14="http://schemas.microsoft.com/office/powerpoint/2010/main" val="28547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4" y="174992"/>
            <a:ext cx="8294687" cy="893233"/>
          </a:xfrm>
        </p:spPr>
        <p:txBody>
          <a:bodyPr>
            <a:normAutofit/>
          </a:bodyPr>
          <a:lstStyle/>
          <a:p>
            <a:r>
              <a:rPr lang="en-US" dirty="0"/>
              <a:t>R</a:t>
            </a:r>
            <a:r>
              <a:rPr lang="en-US" dirty="0" smtClean="0"/>
              <a:t>esources</a:t>
            </a:r>
            <a:endParaRPr lang="en-US" dirty="0"/>
          </a:p>
        </p:txBody>
      </p:sp>
      <p:sp>
        <p:nvSpPr>
          <p:cNvPr id="3" name="Content Placeholder 2"/>
          <p:cNvSpPr>
            <a:spLocks noGrp="1"/>
          </p:cNvSpPr>
          <p:nvPr>
            <p:ph idx="1"/>
          </p:nvPr>
        </p:nvSpPr>
        <p:spPr>
          <a:xfrm>
            <a:off x="163517" y="1363134"/>
            <a:ext cx="8751884" cy="5393266"/>
          </a:xfrm>
        </p:spPr>
        <p:txBody>
          <a:bodyPr/>
          <a:lstStyle/>
          <a:p>
            <a:pPr marL="0" indent="0" algn="ctr">
              <a:buNone/>
            </a:pPr>
            <a:r>
              <a:rPr lang="en-US" sz="2400" dirty="0" smtClean="0"/>
              <a:t>The </a:t>
            </a:r>
            <a:r>
              <a:rPr lang="en-US" sz="2400" dirty="0"/>
              <a:t>Each Mind Matters (EMM) collection on Resources for Workplace Suicide </a:t>
            </a:r>
            <a:r>
              <a:rPr lang="en-US" sz="2400" dirty="0" smtClean="0"/>
              <a:t>Prevention: </a:t>
            </a:r>
            <a:r>
              <a:rPr lang="en-US" sz="2400" u="sng" dirty="0" smtClean="0">
                <a:hlinkClick r:id="rId3"/>
              </a:rPr>
              <a:t>https</a:t>
            </a:r>
            <a:r>
              <a:rPr lang="en-US" sz="2400" u="sng" dirty="0">
                <a:hlinkClick r:id="rId3"/>
              </a:rPr>
              <a:t>://www.eachmindmatters.org/change-agents/resources-for-workplace-suicide-prevention/</a:t>
            </a:r>
            <a:r>
              <a:rPr lang="en-US" sz="2400" dirty="0"/>
              <a:t> </a:t>
            </a:r>
          </a:p>
          <a:p>
            <a:pPr marL="0" indent="0" algn="ctr">
              <a:buNone/>
            </a:pPr>
            <a:r>
              <a:rPr lang="en-US" sz="2400" dirty="0" smtClean="0"/>
              <a:t>Comprehensive Blueprint for Workplace Suicide Prevention: </a:t>
            </a:r>
            <a:r>
              <a:rPr lang="en-US" sz="2400" u="sng" dirty="0" smtClean="0">
                <a:solidFill>
                  <a:srgbClr val="92D050"/>
                </a:solidFill>
              </a:rPr>
              <a:t>http</a:t>
            </a:r>
            <a:r>
              <a:rPr lang="en-US" sz="2400" u="sng" dirty="0">
                <a:solidFill>
                  <a:srgbClr val="92D050"/>
                </a:solidFill>
              </a:rPr>
              <a:t>://actionallianceforsuicideprevention.org/comprehensive-blueprint-workplace-suicide-prevention-1</a:t>
            </a:r>
            <a:r>
              <a:rPr lang="en-US" sz="2400" dirty="0"/>
              <a:t> </a:t>
            </a:r>
            <a:endParaRPr lang="en-US" sz="2400" dirty="0" smtClean="0"/>
          </a:p>
          <a:p>
            <a:pPr marL="0" indent="0" algn="ctr">
              <a:buNone/>
            </a:pPr>
            <a:r>
              <a:rPr lang="en-US" sz="2400" dirty="0" smtClean="0"/>
              <a:t>Know </a:t>
            </a:r>
            <a:r>
              <a:rPr lang="en-US" sz="2400" dirty="0"/>
              <a:t>the Signs </a:t>
            </a:r>
            <a:r>
              <a:rPr lang="en-US" sz="2400" dirty="0" smtClean="0"/>
              <a:t>web site: </a:t>
            </a:r>
            <a:r>
              <a:rPr lang="en-US" sz="2400" dirty="0" smtClean="0">
                <a:hlinkClick r:id="rId4"/>
              </a:rPr>
              <a:t>www.SuicideIsPreventable.org</a:t>
            </a:r>
            <a:endParaRPr lang="en-US" sz="2400" dirty="0" smtClean="0"/>
          </a:p>
          <a:p>
            <a:pPr marL="0" indent="0" algn="ctr">
              <a:buNone/>
            </a:pPr>
            <a:r>
              <a:rPr lang="en-US" sz="2400" dirty="0" smtClean="0"/>
              <a:t>Suicide Prevention training: </a:t>
            </a:r>
            <a:r>
              <a:rPr lang="en-US" sz="2400" dirty="0" smtClean="0">
                <a:hlinkClick r:id="rId5"/>
              </a:rPr>
              <a:t>www.livingworks.net</a:t>
            </a:r>
            <a:r>
              <a:rPr lang="en-US" sz="2400" dirty="0" smtClean="0"/>
              <a:t> and </a:t>
            </a:r>
            <a:r>
              <a:rPr lang="en-US" sz="2400" dirty="0" err="1" smtClean="0">
                <a:solidFill>
                  <a:srgbClr val="92D050"/>
                </a:solidFill>
              </a:rPr>
              <a:t>qprinstitute.com</a:t>
            </a:r>
            <a:endParaRPr lang="en-US" sz="2400" dirty="0">
              <a:solidFill>
                <a:srgbClr val="92D050"/>
              </a:solidFill>
            </a:endParaRPr>
          </a:p>
          <a:p>
            <a:pPr marL="0" indent="0" algn="ctr">
              <a:buNone/>
            </a:pPr>
            <a:r>
              <a:rPr lang="en-US" sz="2400" dirty="0" smtClean="0"/>
              <a:t>National Suicide Prevention Lifeline: </a:t>
            </a:r>
            <a:r>
              <a:rPr lang="en-US" sz="2400" b="1" dirty="0" smtClean="0">
                <a:solidFill>
                  <a:srgbClr val="92D050"/>
                </a:solidFill>
              </a:rPr>
              <a:t>1-800-273-8255</a:t>
            </a:r>
            <a:endParaRPr lang="en-US" sz="2400" b="1" dirty="0">
              <a:solidFill>
                <a:srgbClr val="92D050"/>
              </a:solidFill>
            </a:endParaRPr>
          </a:p>
        </p:txBody>
      </p:sp>
    </p:spTree>
    <p:extLst>
      <p:ext uri="{BB962C8B-B14F-4D97-AF65-F5344CB8AC3E}">
        <p14:creationId xmlns:p14="http://schemas.microsoft.com/office/powerpoint/2010/main" val="979220558"/>
      </p:ext>
    </p:extLst>
  </p:cSld>
  <p:clrMapOvr>
    <a:masterClrMapping/>
  </p:clrMapOvr>
</p:sld>
</file>

<file path=ppt/theme/theme1.xml><?xml version="1.0" encoding="utf-8"?>
<a:theme xmlns:a="http://schemas.openxmlformats.org/drawingml/2006/main" name="Office Theme">
  <a:themeElements>
    <a:clrScheme name="Custom 7">
      <a:dk1>
        <a:srgbClr val="00535E"/>
      </a:dk1>
      <a:lt1>
        <a:sysClr val="window" lastClr="FFFFFF"/>
      </a:lt1>
      <a:dk2>
        <a:srgbClr val="00535E"/>
      </a:dk2>
      <a:lt2>
        <a:srgbClr val="65A5A4"/>
      </a:lt2>
      <a:accent1>
        <a:srgbClr val="00B1B0"/>
      </a:accent1>
      <a:accent2>
        <a:srgbClr val="FAA635"/>
      </a:accent2>
      <a:accent3>
        <a:srgbClr val="ABDDD5"/>
      </a:accent3>
      <a:accent4>
        <a:srgbClr val="8064A2"/>
      </a:accent4>
      <a:accent5>
        <a:srgbClr val="4BACC6"/>
      </a:accent5>
      <a:accent6>
        <a:srgbClr val="F79646"/>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ach Mind Matters 1">
      <a:dk1>
        <a:srgbClr val="646E7B"/>
      </a:dk1>
      <a:lt1>
        <a:sysClr val="window" lastClr="FFFFFF"/>
      </a:lt1>
      <a:dk2>
        <a:srgbClr val="646E7B"/>
      </a:dk2>
      <a:lt2>
        <a:srgbClr val="FFFFFF"/>
      </a:lt2>
      <a:accent1>
        <a:srgbClr val="94C947"/>
      </a:accent1>
      <a:accent2>
        <a:srgbClr val="E48F2F"/>
      </a:accent2>
      <a:accent3>
        <a:srgbClr val="00B4EF"/>
      </a:accent3>
      <a:accent4>
        <a:srgbClr val="FDBE3E"/>
      </a:accent4>
      <a:accent5>
        <a:srgbClr val="3B5191"/>
      </a:accent5>
      <a:accent6>
        <a:srgbClr val="00AEB3"/>
      </a:accent6>
      <a:hlink>
        <a:srgbClr val="92D400"/>
      </a:hlink>
      <a:folHlink>
        <a:srgbClr val="A4A7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indent="0">
          <a:lnSpc>
            <a:spcPct val="80000"/>
          </a:lnSpc>
          <a:buFont typeface="Arial"/>
          <a:buNone/>
          <a:defRPr sz="2000" dirty="0" err="1" smtClean="0">
            <a:latin typeface="Arial"/>
            <a:cs typeface="Arial"/>
          </a:defRPr>
        </a:defPPr>
      </a:lstStyle>
    </a:txDef>
  </a:objectDefaults>
  <a:extraClrSchemeLst/>
</a:theme>
</file>

<file path=ppt/theme/theme3.xml><?xml version="1.0" encoding="utf-8"?>
<a:theme xmlns:a="http://schemas.openxmlformats.org/drawingml/2006/main" name="1_Custom Design">
  <a:themeElements>
    <a:clrScheme name="Each Mind Matters 1">
      <a:dk1>
        <a:srgbClr val="646E7B"/>
      </a:dk1>
      <a:lt1>
        <a:sysClr val="window" lastClr="FFFFFF"/>
      </a:lt1>
      <a:dk2>
        <a:srgbClr val="646E7B"/>
      </a:dk2>
      <a:lt2>
        <a:srgbClr val="FFFFFF"/>
      </a:lt2>
      <a:accent1>
        <a:srgbClr val="94C947"/>
      </a:accent1>
      <a:accent2>
        <a:srgbClr val="E48F2F"/>
      </a:accent2>
      <a:accent3>
        <a:srgbClr val="00B4EF"/>
      </a:accent3>
      <a:accent4>
        <a:srgbClr val="FDBE3E"/>
      </a:accent4>
      <a:accent5>
        <a:srgbClr val="3B5191"/>
      </a:accent5>
      <a:accent6>
        <a:srgbClr val="00AEB3"/>
      </a:accent6>
      <a:hlink>
        <a:srgbClr val="92D400"/>
      </a:hlink>
      <a:folHlink>
        <a:srgbClr val="A4A7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indent="0">
          <a:lnSpc>
            <a:spcPct val="80000"/>
          </a:lnSpc>
          <a:buFont typeface="Arial"/>
          <a:buNone/>
          <a:defRPr sz="2000" dirty="0" err="1" smtClean="0">
            <a:latin typeface="Arial"/>
            <a:cs typeface="Aria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13886</TotalTime>
  <Words>1096</Words>
  <Application>Microsoft Macintosh PowerPoint</Application>
  <PresentationFormat>On-screen Show (4:3)</PresentationFormat>
  <Paragraphs>98</Paragraphs>
  <Slides>10</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Calibri</vt:lpstr>
      <vt:lpstr>Geneva</vt:lpstr>
      <vt:lpstr>Mangal</vt:lpstr>
      <vt:lpstr>Arial</vt:lpstr>
      <vt:lpstr>Office Theme</vt:lpstr>
      <vt:lpstr>Custom Design</vt:lpstr>
      <vt:lpstr>1_Custom Design</vt:lpstr>
      <vt:lpstr> </vt:lpstr>
      <vt:lpstr> Why suicide prevention in the workplace?</vt:lpstr>
      <vt:lpstr>Good business and the right thing to do</vt:lpstr>
      <vt:lpstr>The financial impact</vt:lpstr>
      <vt:lpstr>Comprehensive Blueprint for   Suicide Prevention in the Workplace</vt:lpstr>
      <vt:lpstr>A safe and supportive workplace…</vt:lpstr>
      <vt:lpstr>PowerPoint Presentation</vt:lpstr>
      <vt:lpstr>Resources</vt:lpstr>
      <vt:lpstr>Resources</vt:lpstr>
      <vt:lpstr>Thank You </vt:lpstr>
    </vt:vector>
  </TitlesOfParts>
  <Company>AdEase</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adease</dc:creator>
  <cp:lastModifiedBy>Sandra Black</cp:lastModifiedBy>
  <cp:revision>606</cp:revision>
  <cp:lastPrinted>2014-04-15T19:30:33Z</cp:lastPrinted>
  <dcterms:created xsi:type="dcterms:W3CDTF">2012-07-12T19:52:39Z</dcterms:created>
  <dcterms:modified xsi:type="dcterms:W3CDTF">2018-08-15T18:54:36Z</dcterms:modified>
</cp:coreProperties>
</file>